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307" r:id="rId3"/>
    <p:sldId id="258" r:id="rId4"/>
    <p:sldId id="259" r:id="rId5"/>
    <p:sldId id="302" r:id="rId6"/>
    <p:sldId id="303" r:id="rId7"/>
    <p:sldId id="260" r:id="rId8"/>
    <p:sldId id="263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01" r:id="rId27"/>
    <p:sldId id="281" r:id="rId28"/>
    <p:sldId id="282" r:id="rId29"/>
    <p:sldId id="299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304" r:id="rId38"/>
    <p:sldId id="291" r:id="rId39"/>
    <p:sldId id="292" r:id="rId40"/>
    <p:sldId id="293" r:id="rId41"/>
    <p:sldId id="294" r:id="rId42"/>
    <p:sldId id="295" r:id="rId43"/>
    <p:sldId id="297" r:id="rId44"/>
    <p:sldId id="305" r:id="rId45"/>
    <p:sldId id="296" r:id="rId46"/>
    <p:sldId id="306" r:id="rId47"/>
    <p:sldId id="298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3300"/>
    <a:srgbClr val="50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92923-6D44-4CD0-9806-FFA854111240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0B4D9-E976-4DB3-AF2E-D823F8D1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9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0B4D9-E976-4DB3-AF2E-D823F8D1E7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9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0B4D9-E976-4DB3-AF2E-D823F8D1E7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6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804E4-62B2-4578-8F7E-18E113CFAC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ED2A8-EAFD-440A-BEFE-688770D91D98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FC2F0-45B7-4E83-9CA7-397F9958A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2.emf"/><Relationship Id="rId4" Type="http://schemas.openxmlformats.org/officeDocument/2006/relationships/image" Target="../media/image4.jpeg"/><Relationship Id="rId9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jpeg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1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5.jpeg"/><Relationship Id="rId4" Type="http://schemas.openxmlformats.org/officeDocument/2006/relationships/image" Target="../media/image7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82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9.jpeg"/><Relationship Id="rId5" Type="http://schemas.openxmlformats.org/officeDocument/2006/relationships/image" Target="../media/image87.emf"/><Relationship Id="rId4" Type="http://schemas.openxmlformats.org/officeDocument/2006/relationships/oleObject" Target="../embeddings/oleObject18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3" name="Picture 5" descr="C:\Documents and Settings\user\My Documents\My Pictures\untitled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047759"/>
            <a:ext cx="2743200" cy="2581641"/>
          </a:xfrm>
          <a:prstGeom prst="rect">
            <a:avLst/>
          </a:prstGeom>
          <a:noFill/>
        </p:spPr>
      </p:pic>
      <p:pic>
        <p:nvPicPr>
          <p:cNvPr id="43011" name="Picture 3" descr="C:\Documents and Settings\user\My Documents\My Pictures\pistachio-near-carchemish-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4419600"/>
            <a:ext cx="2506104" cy="2051050"/>
          </a:xfrm>
          <a:prstGeom prst="rect">
            <a:avLst/>
          </a:prstGeom>
          <a:noFill/>
        </p:spPr>
      </p:pic>
      <p:pic>
        <p:nvPicPr>
          <p:cNvPr id="43010" name="Picture 2" descr="C:\Documents and Settings\user\My Documents\My Pictures\untitled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0"/>
            <a:ext cx="2260491" cy="2438400"/>
          </a:xfrm>
          <a:prstGeom prst="rect">
            <a:avLst/>
          </a:prstGeom>
          <a:noFill/>
        </p:spPr>
      </p:pic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533400" y="2590800"/>
            <a:ext cx="8382000" cy="132343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SECTION 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VI 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(CHAP 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20)</a:t>
            </a:r>
            <a:endParaRPr lang="en-US" sz="40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algn="ctr">
              <a:defRPr/>
            </a:pP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ALDEHYDES AND KETONES</a:t>
            </a:r>
            <a:endParaRPr lang="en-US" sz="40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2800" y="6400800"/>
            <a:ext cx="1403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rgbClr val="500000"/>
                </a:solidFill>
              </a:rPr>
              <a:t>Pistacia</a:t>
            </a:r>
            <a:r>
              <a:rPr lang="en-US" b="1" i="1" dirty="0" smtClean="0">
                <a:solidFill>
                  <a:srgbClr val="500000"/>
                </a:solidFill>
              </a:rPr>
              <a:t> </a:t>
            </a:r>
            <a:r>
              <a:rPr lang="en-US" b="1" i="1" dirty="0" err="1" smtClean="0">
                <a:solidFill>
                  <a:srgbClr val="500000"/>
                </a:solidFill>
              </a:rPr>
              <a:t>vera</a:t>
            </a:r>
            <a:endParaRPr lang="en-US" b="1" dirty="0">
              <a:solidFill>
                <a:srgbClr val="5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2286000"/>
            <a:ext cx="1514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500000"/>
                </a:solidFill>
              </a:rPr>
              <a:t>Vanilla flower</a:t>
            </a:r>
            <a:endParaRPr lang="en-US" b="1" dirty="0">
              <a:solidFill>
                <a:srgbClr val="5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53583" y="1828800"/>
            <a:ext cx="2690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rgbClr val="500000"/>
                </a:solidFill>
              </a:rPr>
              <a:t>Tanacetum</a:t>
            </a:r>
            <a:r>
              <a:rPr lang="en-US" b="1" i="1" dirty="0" smtClean="0">
                <a:solidFill>
                  <a:srgbClr val="500000"/>
                </a:solidFill>
              </a:rPr>
              <a:t> </a:t>
            </a:r>
            <a:r>
              <a:rPr lang="en-US" b="1" i="1" dirty="0" err="1" smtClean="0">
                <a:solidFill>
                  <a:srgbClr val="500000"/>
                </a:solidFill>
              </a:rPr>
              <a:t>cinerariifolium</a:t>
            </a:r>
            <a:endParaRPr lang="en-US" b="1" dirty="0">
              <a:solidFill>
                <a:srgbClr val="500000"/>
              </a:solidFill>
            </a:endParaRPr>
          </a:p>
        </p:txBody>
      </p:sp>
      <p:pic>
        <p:nvPicPr>
          <p:cNvPr id="43012" name="Picture 4" descr="C:\Documents and Settings\user\My Documents\My Pictures\220px-Tanacetum_cinerariifolium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78625"/>
            <a:ext cx="2362200" cy="175017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" y="6412468"/>
            <a:ext cx="219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rgbClr val="500000"/>
                </a:solidFill>
              </a:rPr>
              <a:t>Cinnamomum</a:t>
            </a:r>
            <a:r>
              <a:rPr lang="en-US" b="1" i="1" dirty="0" smtClean="0">
                <a:solidFill>
                  <a:srgbClr val="500000"/>
                </a:solidFill>
              </a:rPr>
              <a:t> </a:t>
            </a:r>
            <a:r>
              <a:rPr lang="en-US" b="1" i="1" dirty="0" err="1" smtClean="0">
                <a:solidFill>
                  <a:srgbClr val="500000"/>
                </a:solidFill>
              </a:rPr>
              <a:t>verum</a:t>
            </a:r>
            <a:endParaRPr lang="en-US" b="1" dirty="0">
              <a:solidFill>
                <a:srgbClr val="50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539980"/>
              </p:ext>
            </p:extLst>
          </p:nvPr>
        </p:nvGraphicFramePr>
        <p:xfrm>
          <a:off x="2209800" y="228600"/>
          <a:ext cx="439742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7" name="CS ChemDraw Drawing" r:id="rId7" imgW="5918784" imgH="2050958" progId="ChemDraw.Document.6.0">
                  <p:embed/>
                </p:oleObj>
              </mc:Choice>
              <mc:Fallback>
                <p:oleObj name="CS ChemDraw Drawing" r:id="rId7" imgW="5918784" imgH="205095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9800" y="228600"/>
                        <a:ext cx="4397423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494695"/>
              </p:ext>
            </p:extLst>
          </p:nvPr>
        </p:nvGraphicFramePr>
        <p:xfrm>
          <a:off x="2667000" y="5181600"/>
          <a:ext cx="3674171" cy="1327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8" name="CS ChemDraw Drawing" r:id="rId9" imgW="4333824" imgH="1564899" progId="ChemDraw.Document.6.0">
                  <p:embed/>
                </p:oleObj>
              </mc:Choice>
              <mc:Fallback>
                <p:oleObj name="CS ChemDraw Drawing" r:id="rId9" imgW="4333824" imgH="156489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67000" y="5181600"/>
                        <a:ext cx="3674171" cy="1327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38164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NOMENCLATURE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OF ALDEHYDES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Name as Substituent</a:t>
            </a:r>
          </a:p>
          <a:p>
            <a:pPr>
              <a:defRPr/>
            </a:pPr>
            <a:endParaRPr lang="en-US" sz="1000" dirty="0"/>
          </a:p>
          <a:p>
            <a:pPr algn="just">
              <a:defRPr/>
            </a:pPr>
            <a:r>
              <a:rPr lang="en-US" dirty="0">
                <a:solidFill>
                  <a:srgbClr val="500000"/>
                </a:solidFill>
              </a:rPr>
              <a:t>On a molecule with a higher priority functional group, </a:t>
            </a:r>
            <a:r>
              <a:rPr lang="en-US" b="1" dirty="0">
                <a:solidFill>
                  <a:srgbClr val="006600"/>
                </a:solidFill>
              </a:rPr>
              <a:t>C=O is </a:t>
            </a:r>
            <a:r>
              <a:rPr lang="en-US" b="1" i="1" dirty="0" err="1">
                <a:solidFill>
                  <a:srgbClr val="006600"/>
                </a:solidFill>
              </a:rPr>
              <a:t>oxo</a:t>
            </a:r>
            <a:r>
              <a:rPr lang="en-US" b="1" dirty="0">
                <a:solidFill>
                  <a:srgbClr val="006600"/>
                </a:solidFill>
              </a:rPr>
              <a:t>- </a:t>
            </a:r>
            <a:r>
              <a:rPr lang="en-US" dirty="0">
                <a:solidFill>
                  <a:srgbClr val="500000"/>
                </a:solidFill>
              </a:rPr>
              <a:t>and </a:t>
            </a:r>
            <a:r>
              <a:rPr lang="en-US" b="1" dirty="0">
                <a:solidFill>
                  <a:srgbClr val="006600"/>
                </a:solidFill>
              </a:rPr>
              <a:t>-CHO is </a:t>
            </a:r>
            <a:r>
              <a:rPr lang="en-US" b="1" i="1" dirty="0" err="1">
                <a:solidFill>
                  <a:srgbClr val="006600"/>
                </a:solidFill>
              </a:rPr>
              <a:t>formyl</a:t>
            </a:r>
            <a:r>
              <a:rPr lang="en-US" b="1" i="1" dirty="0">
                <a:solidFill>
                  <a:srgbClr val="006600"/>
                </a:solidFill>
              </a:rPr>
              <a:t>.</a:t>
            </a:r>
          </a:p>
          <a:p>
            <a:pPr>
              <a:defRPr/>
            </a:pPr>
            <a:endParaRPr lang="en-US" i="1" dirty="0">
              <a:solidFill>
                <a:srgbClr val="FF0066"/>
              </a:solidFill>
            </a:endParaRPr>
          </a:p>
          <a:p>
            <a:pPr>
              <a:defRPr/>
            </a:pPr>
            <a:endParaRPr lang="en-US" i="1" dirty="0">
              <a:solidFill>
                <a:srgbClr val="FF0066"/>
              </a:solidFill>
            </a:endParaRPr>
          </a:p>
          <a:p>
            <a:pPr>
              <a:defRPr/>
            </a:pPr>
            <a:endParaRPr lang="en-US" i="1" dirty="0">
              <a:solidFill>
                <a:srgbClr val="FF0066"/>
              </a:solidFill>
            </a:endParaRPr>
          </a:p>
          <a:p>
            <a:pPr>
              <a:defRPr/>
            </a:pPr>
            <a:endParaRPr lang="en-US" i="1" dirty="0">
              <a:solidFill>
                <a:srgbClr val="FF0066"/>
              </a:solidFill>
            </a:endParaRPr>
          </a:p>
          <a:p>
            <a:pPr>
              <a:defRPr/>
            </a:pPr>
            <a:endParaRPr lang="en-US" i="1" dirty="0">
              <a:solidFill>
                <a:srgbClr val="FF0066"/>
              </a:solidFill>
            </a:endParaRPr>
          </a:p>
          <a:p>
            <a:pPr>
              <a:defRPr/>
            </a:pPr>
            <a:endParaRPr lang="en-US" i="1" dirty="0">
              <a:solidFill>
                <a:srgbClr val="FF0066"/>
              </a:solidFill>
            </a:endParaRPr>
          </a:p>
          <a:p>
            <a:pPr>
              <a:defRPr/>
            </a:pPr>
            <a:endParaRPr lang="en-US" sz="800" i="1" dirty="0">
              <a:solidFill>
                <a:srgbClr val="FF0066"/>
              </a:solidFill>
            </a:endParaRPr>
          </a:p>
          <a:p>
            <a:pPr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Name </a:t>
            </a:r>
            <a:r>
              <a:rPr lang="en-US" dirty="0">
                <a:solidFill>
                  <a:srgbClr val="0000CC"/>
                </a:solidFill>
              </a:rPr>
              <a:t>the following compounds</a:t>
            </a:r>
          </a:p>
          <a:p>
            <a:pPr>
              <a:defRPr/>
            </a:pPr>
            <a:endParaRPr lang="en-US" sz="1600" dirty="0">
              <a:solidFill>
                <a:schemeClr val="accent2"/>
              </a:solidFill>
              <a:latin typeface="Tahoma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475143"/>
              </p:ext>
            </p:extLst>
          </p:nvPr>
        </p:nvGraphicFramePr>
        <p:xfrm>
          <a:off x="457200" y="1524000"/>
          <a:ext cx="8175812" cy="1688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CS ChemDraw Drawing" r:id="rId3" imgW="8883167" imgH="1834541" progId="ChemDraw.Document.6.0">
                  <p:embed/>
                </p:oleObj>
              </mc:Choice>
              <mc:Fallback>
                <p:oleObj name="CS ChemDraw Drawing" r:id="rId3" imgW="8883167" imgH="183454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524000"/>
                        <a:ext cx="8175812" cy="1688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457590"/>
              </p:ext>
            </p:extLst>
          </p:nvPr>
        </p:nvGraphicFramePr>
        <p:xfrm>
          <a:off x="619461" y="3532527"/>
          <a:ext cx="7914939" cy="3173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CS ChemDraw Drawing" r:id="rId5" imgW="8497446" imgH="3407276" progId="ChemDraw.Document.6.0">
                  <p:embed/>
                </p:oleObj>
              </mc:Choice>
              <mc:Fallback>
                <p:oleObj name="CS ChemDraw Drawing" r:id="rId5" imgW="8497446" imgH="340727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9461" y="3532527"/>
                        <a:ext cx="7914939" cy="3173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5486400" y="533400"/>
            <a:ext cx="32004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20.1 to 20.4 P. 935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20.44 to 20.49 P. 978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763000" cy="68480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PHYSICAL PROPERTIES</a:t>
            </a: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Boiling Points</a:t>
            </a:r>
          </a:p>
          <a:p>
            <a:pPr algn="just" eaLnBrk="0" hangingPunct="0">
              <a:defRPr/>
            </a:pPr>
            <a:endParaRPr lang="en-US" sz="11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Aldehydes and ketones are more polar than similar alkane, so higher boiling point than comparable alkane or ether. But, they cannot form H-bond with each other, so lower boiling point than comparable alcohol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1600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Solubility</a:t>
            </a:r>
          </a:p>
          <a:p>
            <a:pPr algn="just">
              <a:defRPr/>
            </a:pPr>
            <a:endParaRPr lang="en-US" sz="14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Good solvent for alcohols.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sz="8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Lone pair of electrons on oxygen of carbonyl can accept a hydrogen bond from O-H or N-H.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sz="9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Acetone and acetaldehyde are miscible in water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2057400"/>
            <a:ext cx="8686800" cy="3505200"/>
            <a:chOff x="228600" y="2133600"/>
            <a:chExt cx="8686800" cy="3505200"/>
          </a:xfrm>
        </p:grpSpPr>
        <p:pic>
          <p:nvPicPr>
            <p:cNvPr id="18435" name="Picture 10" descr="18_00-17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0743"/>
            <a:stretch/>
          </p:blipFill>
          <p:spPr bwMode="auto">
            <a:xfrm>
              <a:off x="228600" y="2133600"/>
              <a:ext cx="8686800" cy="1147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36" name="Picture 11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5639"/>
            <a:stretch/>
          </p:blipFill>
          <p:spPr bwMode="auto">
            <a:xfrm>
              <a:off x="3429000" y="3414771"/>
              <a:ext cx="4648200" cy="2224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427809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IR Spectroscopy</a:t>
            </a:r>
          </a:p>
          <a:p>
            <a:pPr eaLnBrk="0" hangingPunct="0">
              <a:defRPr/>
            </a:pPr>
            <a:endParaRPr lang="en-US" sz="1000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Very strong C═O stretch around 1710 cm</a:t>
            </a:r>
            <a:r>
              <a:rPr lang="en-US" b="1" i="1" baseline="30000" dirty="0">
                <a:solidFill>
                  <a:srgbClr val="500000"/>
                </a:solidFill>
              </a:rPr>
              <a:t>-1</a:t>
            </a:r>
            <a:r>
              <a:rPr lang="en-US" b="1" i="1" dirty="0">
                <a:solidFill>
                  <a:srgbClr val="50000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Additional C—H stretches for aldehyde: Two absorptions at 2710 cm</a:t>
            </a:r>
            <a:r>
              <a:rPr lang="en-US" b="1" i="1" baseline="30000" dirty="0">
                <a:solidFill>
                  <a:srgbClr val="500000"/>
                </a:solidFill>
              </a:rPr>
              <a:t>-1</a:t>
            </a:r>
            <a:r>
              <a:rPr lang="en-US" b="1" i="1" dirty="0">
                <a:solidFill>
                  <a:srgbClr val="500000"/>
                </a:solidFill>
              </a:rPr>
              <a:t> and 2810 cm</a:t>
            </a:r>
            <a:r>
              <a:rPr lang="en-US" b="1" i="1" baseline="30000" dirty="0">
                <a:solidFill>
                  <a:srgbClr val="500000"/>
                </a:solidFill>
              </a:rPr>
              <a:t>-1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sz="1200" b="1" dirty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Very strong C=O stretch around 1710 cm</a:t>
            </a:r>
            <a:r>
              <a:rPr lang="en-US" b="1" i="1" baseline="30000" dirty="0">
                <a:solidFill>
                  <a:srgbClr val="500000"/>
                </a:solidFill>
              </a:rPr>
              <a:t>-1</a:t>
            </a:r>
            <a:r>
              <a:rPr lang="en-US" b="1" i="1" dirty="0">
                <a:solidFill>
                  <a:srgbClr val="50000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Conjugation lowers frequency.  Ring strain raises frequency.</a:t>
            </a:r>
          </a:p>
          <a:p>
            <a:pPr>
              <a:defRPr/>
            </a:pPr>
            <a:endParaRPr lang="en-US" dirty="0">
              <a:solidFill>
                <a:srgbClr val="CC0066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9600" y="1871920"/>
            <a:ext cx="8108646" cy="4757480"/>
            <a:chOff x="609600" y="1871920"/>
            <a:chExt cx="8108646" cy="4757480"/>
          </a:xfrm>
        </p:grpSpPr>
        <p:pic>
          <p:nvPicPr>
            <p:cNvPr id="19459" name="Picture 5" descr="18_00-21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3759"/>
            <a:stretch/>
          </p:blipFill>
          <p:spPr bwMode="auto">
            <a:xfrm>
              <a:off x="1295400" y="1871920"/>
              <a:ext cx="6172200" cy="1404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0" name="Picture 6" descr="18_00-22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8218"/>
            <a:stretch/>
          </p:blipFill>
          <p:spPr bwMode="auto">
            <a:xfrm>
              <a:off x="609600" y="4038600"/>
              <a:ext cx="8108646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3048000" y="6019800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500000"/>
                  </a:solidFill>
                </a:rPr>
                <a:t>But-2-enal</a:t>
              </a:r>
              <a:endParaRPr lang="en-US" sz="1400" b="1" dirty="0">
                <a:solidFill>
                  <a:srgbClr val="5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1015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</a:p>
          <a:p>
            <a:pPr eaLnBrk="0" hangingPunct="0">
              <a:defRPr/>
            </a:pPr>
            <a:endParaRPr lang="en-US" sz="1200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baseline="30000" dirty="0">
                <a:solidFill>
                  <a:srgbClr val="003300"/>
                </a:solidFill>
              </a:rPr>
              <a:t>1</a:t>
            </a:r>
            <a:r>
              <a:rPr lang="en-US" sz="2000" b="1" dirty="0">
                <a:solidFill>
                  <a:srgbClr val="003300"/>
                </a:solidFill>
              </a:rPr>
              <a:t>H NMR Spectroscopy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143001"/>
            <a:ext cx="8610600" cy="5376134"/>
            <a:chOff x="304800" y="1143001"/>
            <a:chExt cx="8610600" cy="5376134"/>
          </a:xfrm>
        </p:grpSpPr>
        <p:pic>
          <p:nvPicPr>
            <p:cNvPr id="20483" name="Picture 5" descr="18_01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7187"/>
            <a:stretch/>
          </p:blipFill>
          <p:spPr bwMode="auto">
            <a:xfrm>
              <a:off x="304800" y="3352801"/>
              <a:ext cx="8610600" cy="316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4" name="Picture 6" descr="18_01-01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3081"/>
            <a:stretch/>
          </p:blipFill>
          <p:spPr bwMode="auto">
            <a:xfrm>
              <a:off x="304800" y="1143001"/>
              <a:ext cx="8534400" cy="1868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178510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baseline="30000" dirty="0">
                <a:solidFill>
                  <a:srgbClr val="003300"/>
                </a:solidFill>
              </a:rPr>
              <a:t>13</a:t>
            </a:r>
            <a:r>
              <a:rPr lang="en-US" sz="2000" b="1" dirty="0">
                <a:solidFill>
                  <a:srgbClr val="003300"/>
                </a:solidFill>
              </a:rPr>
              <a:t>C NMR Spectroscopy</a:t>
            </a:r>
          </a:p>
          <a:p>
            <a:pPr eaLnBrk="0" hangingPunct="0">
              <a:defRPr/>
            </a:pPr>
            <a:endParaRPr lang="en-US" sz="1200" b="1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The spin-decoupled carbon NMR spectrum of 2-heptanone shows the carbonyl carbon at 208 ppm and the </a:t>
            </a:r>
            <a:r>
              <a:rPr lang="el-GR" i="1" dirty="0">
                <a:solidFill>
                  <a:srgbClr val="0000CC"/>
                </a:solidFill>
              </a:rPr>
              <a:t>α</a:t>
            </a:r>
            <a:r>
              <a:rPr lang="en-US" dirty="0">
                <a:solidFill>
                  <a:srgbClr val="0000CC"/>
                </a:solidFill>
              </a:rPr>
              <a:t> carbon at 30 ppm (methyl) and 44 ppm (methylene).</a:t>
            </a:r>
          </a:p>
        </p:txBody>
      </p:sp>
      <p:pic>
        <p:nvPicPr>
          <p:cNvPr id="21507" name="Picture 5" descr="18_02"/>
          <p:cNvPicPr>
            <a:picLocks noChangeAspect="1" noChangeArrowheads="1"/>
          </p:cNvPicPr>
          <p:nvPr/>
        </p:nvPicPr>
        <p:blipFill rotWithShape="1">
          <a:blip r:embed="rId2" cstate="print"/>
          <a:srcRect b="5284"/>
          <a:stretch/>
        </p:blipFill>
        <p:spPr bwMode="auto">
          <a:xfrm>
            <a:off x="304800" y="2362200"/>
            <a:ext cx="8610600" cy="411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9694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</a:p>
          <a:p>
            <a:pPr eaLnBrk="0" hangingPunct="0"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MS for Butan-2-one</a:t>
            </a:r>
          </a:p>
        </p:txBody>
      </p:sp>
      <p:pic>
        <p:nvPicPr>
          <p:cNvPr id="22531" name="Picture 5" descr="18_03"/>
          <p:cNvPicPr>
            <a:picLocks noChangeAspect="1" noChangeArrowheads="1"/>
          </p:cNvPicPr>
          <p:nvPr/>
        </p:nvPicPr>
        <p:blipFill rotWithShape="1">
          <a:blip r:embed="rId2" cstate="print"/>
          <a:srcRect b="2995"/>
          <a:stretch/>
        </p:blipFill>
        <p:spPr bwMode="auto">
          <a:xfrm>
            <a:off x="633536" y="1090108"/>
            <a:ext cx="8053264" cy="553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76200"/>
            <a:ext cx="8610600" cy="100027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</a:p>
          <a:p>
            <a:pPr eaLnBrk="0" hangingPunct="0">
              <a:defRPr/>
            </a:pPr>
            <a:endParaRPr lang="en-US" sz="11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MS for </a:t>
            </a:r>
            <a:r>
              <a:rPr lang="en-US" sz="2000" b="1" dirty="0" err="1">
                <a:solidFill>
                  <a:srgbClr val="003300"/>
                </a:solidFill>
              </a:rPr>
              <a:t>Butyraldehyde</a:t>
            </a:r>
            <a:endParaRPr lang="en-US" sz="2000" b="1" dirty="0">
              <a:solidFill>
                <a:srgbClr val="003300"/>
              </a:solidFill>
            </a:endParaRPr>
          </a:p>
        </p:txBody>
      </p:sp>
      <p:pic>
        <p:nvPicPr>
          <p:cNvPr id="23555" name="Picture 5" descr="18_04"/>
          <p:cNvPicPr>
            <a:picLocks noChangeAspect="1" noChangeArrowheads="1"/>
          </p:cNvPicPr>
          <p:nvPr/>
        </p:nvPicPr>
        <p:blipFill rotWithShape="1">
          <a:blip r:embed="rId2" cstate="print"/>
          <a:srcRect b="3728"/>
          <a:stretch/>
        </p:blipFill>
        <p:spPr bwMode="auto">
          <a:xfrm>
            <a:off x="304800" y="1008290"/>
            <a:ext cx="8494381" cy="554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33239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</a:p>
          <a:p>
            <a:pPr eaLnBrk="0" hangingPunct="0"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11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MS for </a:t>
            </a:r>
            <a:r>
              <a:rPr lang="en-US" sz="2000" b="1" dirty="0" err="1">
                <a:solidFill>
                  <a:srgbClr val="003300"/>
                </a:solidFill>
              </a:rPr>
              <a:t>Butyraldehyde</a:t>
            </a:r>
            <a:r>
              <a:rPr lang="en-US" sz="2000" b="1" dirty="0">
                <a:solidFill>
                  <a:srgbClr val="003300"/>
                </a:solidFill>
              </a:rPr>
              <a:t>: </a:t>
            </a:r>
            <a:r>
              <a:rPr lang="en-US" sz="2000" b="1" dirty="0" err="1">
                <a:solidFill>
                  <a:srgbClr val="003300"/>
                </a:solidFill>
              </a:rPr>
              <a:t>McLafferty</a:t>
            </a:r>
            <a:r>
              <a:rPr lang="en-US" sz="2000" b="1" dirty="0">
                <a:solidFill>
                  <a:srgbClr val="003300"/>
                </a:solidFill>
              </a:rPr>
              <a:t> Rearrangement</a:t>
            </a:r>
          </a:p>
          <a:p>
            <a:pPr eaLnBrk="0" hangingPunct="0">
              <a:defRPr/>
            </a:pPr>
            <a:endParaRPr lang="en-US" b="1" dirty="0" smtClean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net result of this rearrangement is the breaking of the </a:t>
            </a:r>
            <a:r>
              <a:rPr lang="el-GR" i="1" dirty="0">
                <a:solidFill>
                  <a:srgbClr val="0000CC"/>
                </a:solidFill>
              </a:rPr>
              <a:t>α</a:t>
            </a:r>
            <a:r>
              <a:rPr lang="en-US" i="1" dirty="0">
                <a:solidFill>
                  <a:srgbClr val="0000CC"/>
                </a:solidFill>
              </a:rPr>
              <a:t>, </a:t>
            </a:r>
            <a:r>
              <a:rPr lang="el-GR" i="1" dirty="0" smtClean="0">
                <a:solidFill>
                  <a:srgbClr val="0000CC"/>
                </a:solidFill>
              </a:rPr>
              <a:t>β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bond, and the transfer of a proton from the </a:t>
            </a:r>
            <a:r>
              <a:rPr lang="en-US" i="1" dirty="0">
                <a:solidFill>
                  <a:srgbClr val="0000CC"/>
                </a:solidFill>
                <a:sym typeface="Symbol" pitchFamily="18" charset="2"/>
              </a:rPr>
              <a:t></a:t>
            </a:r>
            <a:r>
              <a:rPr lang="en-US" dirty="0">
                <a:solidFill>
                  <a:srgbClr val="0000CC"/>
                </a:solidFill>
              </a:rPr>
              <a:t> carbon to the oxygen.  </a:t>
            </a:r>
          </a:p>
          <a:p>
            <a:pPr algn="just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An alkene is formed as a product of this rearrangement through the </a:t>
            </a:r>
            <a:r>
              <a:rPr lang="en-US" dirty="0" err="1">
                <a:solidFill>
                  <a:srgbClr val="0000CC"/>
                </a:solidFill>
              </a:rPr>
              <a:t>tautomerization</a:t>
            </a:r>
            <a:r>
              <a:rPr lang="en-US" dirty="0">
                <a:solidFill>
                  <a:srgbClr val="0000CC"/>
                </a:solidFill>
              </a:rPr>
              <a:t> of the </a:t>
            </a:r>
            <a:r>
              <a:rPr lang="en-US" dirty="0" err="1">
                <a:solidFill>
                  <a:srgbClr val="0000CC"/>
                </a:solidFill>
              </a:rPr>
              <a:t>enol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24579" name="Picture 7" descr="18_05Rev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962400"/>
            <a:ext cx="8763000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329320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  <a:latin typeface="+mj-lt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  <a:latin typeface="+mj-lt"/>
              </a:rPr>
              <a:t>Ultraviolet Spectra of Conjugated Carbonyl Compounds</a:t>
            </a: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  <a:latin typeface="+mj-lt"/>
            </a:endParaRPr>
          </a:p>
          <a:p>
            <a:pPr algn="just" eaLnBrk="0" hangingPunct="0">
              <a:defRPr/>
            </a:pPr>
            <a:endParaRPr lang="en-US" b="1" dirty="0">
              <a:solidFill>
                <a:schemeClr val="accent2"/>
              </a:solidFill>
              <a:latin typeface="+mj-lt"/>
            </a:endParaRPr>
          </a:p>
          <a:p>
            <a:pPr algn="just">
              <a:defRPr/>
            </a:pPr>
            <a:r>
              <a:rPr lang="en-US" dirty="0">
                <a:solidFill>
                  <a:srgbClr val="500000"/>
                </a:solidFill>
              </a:rPr>
              <a:t>Conjugated carbonyl compounds have characteristic </a:t>
            </a:r>
            <a:r>
              <a:rPr lang="en-US" dirty="0">
                <a:solidFill>
                  <a:srgbClr val="500000"/>
                </a:solidFill>
                <a:sym typeface="Symbol" pitchFamily="18" charset="2"/>
              </a:rPr>
              <a:t></a:t>
            </a:r>
            <a:r>
              <a:rPr lang="en-US" dirty="0">
                <a:solidFill>
                  <a:srgbClr val="500000"/>
                </a:solidFill>
              </a:rPr>
              <a:t> -</a:t>
            </a:r>
            <a:r>
              <a:rPr lang="en-US" dirty="0">
                <a:solidFill>
                  <a:srgbClr val="500000"/>
                </a:solidFill>
                <a:sym typeface="Symbol" pitchFamily="18" charset="2"/>
              </a:rPr>
              <a:t></a:t>
            </a:r>
            <a:r>
              <a:rPr lang="en-US" dirty="0">
                <a:solidFill>
                  <a:srgbClr val="500000"/>
                </a:solidFill>
              </a:rPr>
              <a:t>* absorption in the UV spectrum.  </a:t>
            </a:r>
          </a:p>
          <a:p>
            <a:pPr algn="just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An additional conjugated </a:t>
            </a:r>
            <a:r>
              <a:rPr lang="en-US" b="1" i="1" dirty="0" smtClean="0">
                <a:solidFill>
                  <a:srgbClr val="500000"/>
                </a:solidFill>
              </a:rPr>
              <a:t>C═C </a:t>
            </a:r>
            <a:r>
              <a:rPr lang="en-US" b="1" i="1" dirty="0">
                <a:solidFill>
                  <a:srgbClr val="500000"/>
                </a:solidFill>
              </a:rPr>
              <a:t>increases </a:t>
            </a:r>
            <a:r>
              <a:rPr lang="en-US" b="1" i="1" dirty="0">
                <a:solidFill>
                  <a:srgbClr val="500000"/>
                </a:solidFill>
                <a:sym typeface="Symbol" pitchFamily="18" charset="2"/>
              </a:rPr>
              <a:t></a:t>
            </a:r>
            <a:r>
              <a:rPr lang="en-US" b="1" i="1" baseline="-25000" dirty="0">
                <a:solidFill>
                  <a:srgbClr val="500000"/>
                </a:solidFill>
              </a:rPr>
              <a:t>max</a:t>
            </a:r>
            <a:r>
              <a:rPr lang="en-US" b="1" i="1" dirty="0">
                <a:solidFill>
                  <a:srgbClr val="500000"/>
                </a:solidFill>
              </a:rPr>
              <a:t> about 30 nm; an additional alkyl group increases it about 10 nm.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CC0066"/>
              </a:solidFill>
              <a:latin typeface="Tahoma" pitchFamily="34" charset="0"/>
            </a:endParaRPr>
          </a:p>
        </p:txBody>
      </p:sp>
      <p:pic>
        <p:nvPicPr>
          <p:cNvPr id="25603" name="Picture 5" descr="18_05-04UN"/>
          <p:cNvPicPr>
            <a:picLocks noChangeAspect="1" noChangeArrowheads="1"/>
          </p:cNvPicPr>
          <p:nvPr/>
        </p:nvPicPr>
        <p:blipFill rotWithShape="1">
          <a:blip r:embed="rId2" cstate="print"/>
          <a:srcRect b="11363"/>
          <a:stretch/>
        </p:blipFill>
        <p:spPr bwMode="auto">
          <a:xfrm>
            <a:off x="228600" y="3794723"/>
            <a:ext cx="8763000" cy="2072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839200" cy="445506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ALDEHYDES 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AND KETONES</a:t>
            </a:r>
          </a:p>
          <a:p>
            <a:pPr>
              <a:spcBef>
                <a:spcPct val="50000"/>
              </a:spcBef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Synthesis Review</a:t>
            </a:r>
          </a:p>
          <a:p>
            <a:pPr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Oxidation</a:t>
            </a:r>
            <a:endParaRPr lang="en-US" sz="2000" b="1" dirty="0">
              <a:solidFill>
                <a:srgbClr val="CC0066"/>
              </a:solidFill>
            </a:endParaRPr>
          </a:p>
          <a:p>
            <a:pPr>
              <a:defRPr/>
            </a:pPr>
            <a:r>
              <a:rPr lang="en-US" b="1" i="1" dirty="0">
                <a:solidFill>
                  <a:srgbClr val="500000"/>
                </a:solidFill>
              </a:rPr>
              <a:t>2</a:t>
            </a:r>
            <a:r>
              <a:rPr lang="en-US" b="1" i="1" dirty="0">
                <a:solidFill>
                  <a:srgbClr val="500000"/>
                </a:solidFill>
                <a:sym typeface="Symbol" pitchFamily="18" charset="2"/>
              </a:rPr>
              <a:t> alcohol + Na</a:t>
            </a:r>
            <a:r>
              <a:rPr lang="en-US" b="1" i="1" baseline="-25000" dirty="0">
                <a:solidFill>
                  <a:srgbClr val="500000"/>
                </a:solidFill>
                <a:sym typeface="Symbol" pitchFamily="18" charset="2"/>
              </a:rPr>
              <a:t>2</a:t>
            </a:r>
            <a:r>
              <a:rPr lang="en-US" b="1" i="1" dirty="0">
                <a:solidFill>
                  <a:srgbClr val="500000"/>
                </a:solidFill>
                <a:sym typeface="Symbol" pitchFamily="18" charset="2"/>
              </a:rPr>
              <a:t>Cr</a:t>
            </a:r>
            <a:r>
              <a:rPr lang="en-US" b="1" i="1" baseline="-25000" dirty="0">
                <a:solidFill>
                  <a:srgbClr val="500000"/>
                </a:solidFill>
                <a:sym typeface="Symbol" pitchFamily="18" charset="2"/>
              </a:rPr>
              <a:t>2</a:t>
            </a:r>
            <a:r>
              <a:rPr lang="en-US" b="1" i="1" dirty="0">
                <a:solidFill>
                  <a:srgbClr val="500000"/>
                </a:solidFill>
                <a:sym typeface="Symbol" pitchFamily="18" charset="2"/>
              </a:rPr>
              <a:t>O</a:t>
            </a:r>
            <a:r>
              <a:rPr lang="en-US" b="1" i="1" baseline="-25000" dirty="0">
                <a:solidFill>
                  <a:srgbClr val="500000"/>
                </a:solidFill>
                <a:sym typeface="Symbol" pitchFamily="18" charset="2"/>
              </a:rPr>
              <a:t>7 </a:t>
            </a:r>
            <a:r>
              <a:rPr lang="en-US" b="1" i="1" dirty="0">
                <a:solidFill>
                  <a:srgbClr val="500000"/>
                </a:solidFill>
                <a:sym typeface="Symbol" pitchFamily="18" charset="2"/>
              </a:rPr>
              <a:t>(or PCC)</a:t>
            </a:r>
            <a:r>
              <a:rPr lang="en-US" b="1" i="1" baseline="-25000" dirty="0">
                <a:solidFill>
                  <a:srgbClr val="500000"/>
                </a:solidFill>
                <a:sym typeface="Symbol" pitchFamily="18" charset="2"/>
              </a:rPr>
              <a:t> </a:t>
            </a:r>
            <a:r>
              <a:rPr lang="en-US" b="1" i="1" dirty="0">
                <a:solidFill>
                  <a:srgbClr val="500000"/>
                </a:solidFill>
                <a:sym typeface="Symbol" pitchFamily="18" charset="2"/>
              </a:rPr>
              <a:t>  ketone</a:t>
            </a:r>
          </a:p>
          <a:p>
            <a:pPr>
              <a:defRPr/>
            </a:pPr>
            <a:endParaRPr lang="en-US" b="1" i="1" dirty="0">
              <a:solidFill>
                <a:srgbClr val="500000"/>
              </a:solidFill>
              <a:sym typeface="Symbol" pitchFamily="18" charset="2"/>
            </a:endParaRPr>
          </a:p>
          <a:p>
            <a:pPr>
              <a:defRPr/>
            </a:pPr>
            <a:endParaRPr lang="en-US" b="1" i="1" dirty="0">
              <a:solidFill>
                <a:srgbClr val="500000"/>
              </a:solidFill>
              <a:sym typeface="Symbol" pitchFamily="18" charset="2"/>
            </a:endParaRPr>
          </a:p>
          <a:p>
            <a:pPr>
              <a:defRPr/>
            </a:pPr>
            <a:endParaRPr lang="en-US" b="1" i="1" dirty="0">
              <a:solidFill>
                <a:srgbClr val="500000"/>
              </a:solidFill>
              <a:sym typeface="Symbol" pitchFamily="18" charset="2"/>
            </a:endParaRPr>
          </a:p>
          <a:p>
            <a:pPr>
              <a:defRPr/>
            </a:pPr>
            <a:endParaRPr lang="en-US" b="1" i="1" dirty="0">
              <a:solidFill>
                <a:srgbClr val="500000"/>
              </a:solidFill>
              <a:sym typeface="Symbol" pitchFamily="18" charset="2"/>
            </a:endParaRPr>
          </a:p>
          <a:p>
            <a:pPr>
              <a:defRPr/>
            </a:pPr>
            <a:endParaRPr lang="en-US" b="1" i="1" dirty="0">
              <a:solidFill>
                <a:srgbClr val="500000"/>
              </a:solidFill>
              <a:sym typeface="Symbol" pitchFamily="18" charset="2"/>
            </a:endParaRPr>
          </a:p>
          <a:p>
            <a:pPr>
              <a:defRPr/>
            </a:pPr>
            <a:endParaRPr lang="en-US" b="1" i="1" dirty="0">
              <a:solidFill>
                <a:srgbClr val="500000"/>
              </a:solidFill>
              <a:sym typeface="Symbol" pitchFamily="18" charset="2"/>
            </a:endParaRPr>
          </a:p>
          <a:p>
            <a:pPr>
              <a:defRPr/>
            </a:pPr>
            <a:endParaRPr lang="en-US" b="1" i="1" dirty="0" smtClean="0">
              <a:solidFill>
                <a:srgbClr val="500000"/>
              </a:solidFill>
              <a:sym typeface="Symbol" pitchFamily="18" charset="2"/>
            </a:endParaRPr>
          </a:p>
          <a:p>
            <a:pPr>
              <a:defRPr/>
            </a:pPr>
            <a:endParaRPr lang="en-US" sz="1200" b="1" i="1" dirty="0" smtClean="0">
              <a:solidFill>
                <a:srgbClr val="500000"/>
              </a:solidFill>
              <a:sym typeface="Symbol" pitchFamily="18" charset="2"/>
            </a:endParaRPr>
          </a:p>
          <a:p>
            <a:pPr>
              <a:defRPr/>
            </a:pPr>
            <a:endParaRPr lang="en-US" b="1" i="1" dirty="0">
              <a:solidFill>
                <a:srgbClr val="500000"/>
              </a:solidFill>
              <a:sym typeface="Symbol" pitchFamily="18" charset="2"/>
            </a:endParaRPr>
          </a:p>
          <a:p>
            <a:pPr>
              <a:defRPr/>
            </a:pPr>
            <a:r>
              <a:rPr lang="en-US" b="1" i="1" dirty="0">
                <a:solidFill>
                  <a:srgbClr val="500000"/>
                </a:solidFill>
                <a:sym typeface="Symbol" pitchFamily="18" charset="2"/>
              </a:rPr>
              <a:t>1 alcohol + PCC  aldehyde</a:t>
            </a:r>
            <a:endParaRPr lang="en-US" i="1" dirty="0">
              <a:solidFill>
                <a:srgbClr val="500000"/>
              </a:solidFill>
              <a:sym typeface="Symbol" pitchFamily="18" charset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3506" y="1981200"/>
            <a:ext cx="8001808" cy="4572000"/>
            <a:chOff x="553506" y="1981200"/>
            <a:chExt cx="8001808" cy="457200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5797038"/>
                </p:ext>
              </p:extLst>
            </p:nvPr>
          </p:nvGraphicFramePr>
          <p:xfrm>
            <a:off x="1981199" y="1981200"/>
            <a:ext cx="5808210" cy="2362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09" name="CS ChemDraw Drawing" r:id="rId3" imgW="4407192" imgH="1791852" progId="ChemDraw.Document.6.0">
                    <p:embed/>
                  </p:oleObj>
                </mc:Choice>
                <mc:Fallback>
                  <p:oleObj name="CS ChemDraw Drawing" r:id="rId3" imgW="4407192" imgH="1791852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81199" y="1981200"/>
                          <a:ext cx="5808210" cy="2362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9656173"/>
                </p:ext>
              </p:extLst>
            </p:nvPr>
          </p:nvGraphicFramePr>
          <p:xfrm>
            <a:off x="553506" y="4721314"/>
            <a:ext cx="8001808" cy="1831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10" name="CS ChemDraw Drawing" r:id="rId5" imgW="6254064" imgH="1432239" progId="ChemDraw.Document.6.0">
                    <p:embed/>
                  </p:oleObj>
                </mc:Choice>
                <mc:Fallback>
                  <p:oleObj name="CS ChemDraw Drawing" r:id="rId5" imgW="6254064" imgH="143223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3506" y="4721314"/>
                          <a:ext cx="8001808" cy="18318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3568" y="152400"/>
            <a:ext cx="8473440" cy="652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FUNDAMENTAL CONCEPTS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Nomenclature of aldehydes and ketones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Synthesis of aldehydes and ketones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Wittig reaction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err="1" smtClean="0">
                <a:solidFill>
                  <a:srgbClr val="006600"/>
                </a:solidFill>
                <a:latin typeface="Arial Black" panose="020B0A04020102020204" pitchFamily="34" charset="0"/>
              </a:rPr>
              <a:t>Acetal</a:t>
            </a: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 protection of carbonyls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Addition of HCN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Imines formation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Oxidation of aldehydes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Deoxygenation of carbonyls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Bayer-</a:t>
            </a:r>
            <a:r>
              <a:rPr lang="en-US" sz="2000" b="1" dirty="0" err="1" smtClean="0">
                <a:solidFill>
                  <a:srgbClr val="006600"/>
                </a:solidFill>
                <a:latin typeface="Arial Black" panose="020B0A04020102020204" pitchFamily="34" charset="0"/>
              </a:rPr>
              <a:t>Villiger</a:t>
            </a: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 reaction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20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839200" cy="31931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OF ALDEHYDES 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AND KETONES</a:t>
            </a:r>
          </a:p>
          <a:p>
            <a:pPr>
              <a:spcBef>
                <a:spcPct val="50000"/>
              </a:spcBef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Synthesis Review</a:t>
            </a:r>
          </a:p>
          <a:p>
            <a:pPr>
              <a:defRPr/>
            </a:pPr>
            <a:endParaRPr lang="en-US" sz="1000" dirty="0">
              <a:solidFill>
                <a:srgbClr val="003300"/>
              </a:solidFill>
              <a:sym typeface="Symbol" pitchFamily="18" charset="2"/>
            </a:endParaRPr>
          </a:p>
          <a:p>
            <a:pPr>
              <a:defRPr/>
            </a:pPr>
            <a:r>
              <a:rPr lang="en-US" sz="2000" b="1" dirty="0" err="1">
                <a:solidFill>
                  <a:srgbClr val="003300"/>
                </a:solidFill>
                <a:sym typeface="Symbol" pitchFamily="18" charset="2"/>
              </a:rPr>
              <a:t>Ozonolysis</a:t>
            </a: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 of </a:t>
            </a:r>
            <a:r>
              <a:rPr lang="en-US" sz="2000" b="1" dirty="0" smtClean="0">
                <a:solidFill>
                  <a:srgbClr val="003300"/>
                </a:solidFill>
                <a:sym typeface="Symbol" pitchFamily="18" charset="2"/>
              </a:rPr>
              <a:t>alkenes</a:t>
            </a:r>
          </a:p>
          <a:p>
            <a:pPr>
              <a:defRPr/>
            </a:pPr>
            <a:endParaRPr lang="en-US" sz="2000" b="1" dirty="0">
              <a:solidFill>
                <a:srgbClr val="006600"/>
              </a:solidFill>
              <a:sym typeface="Symbol" pitchFamily="18" charset="2"/>
            </a:endParaRPr>
          </a:p>
          <a:p>
            <a:pPr>
              <a:defRPr/>
            </a:pPr>
            <a:endParaRPr lang="en-US" sz="2000" b="1" dirty="0">
              <a:solidFill>
                <a:srgbClr val="006600"/>
              </a:solidFill>
              <a:sym typeface="Symbol" pitchFamily="18" charset="2"/>
            </a:endParaRPr>
          </a:p>
          <a:p>
            <a:pPr>
              <a:defRPr/>
            </a:pPr>
            <a:endParaRPr lang="en-US" sz="2000" b="1" dirty="0">
              <a:solidFill>
                <a:srgbClr val="006600"/>
              </a:solidFill>
              <a:sym typeface="Symbol" pitchFamily="18" charset="2"/>
            </a:endParaRPr>
          </a:p>
          <a:p>
            <a:pPr>
              <a:defRPr/>
            </a:pPr>
            <a:endParaRPr lang="en-US" sz="2000" b="1" dirty="0">
              <a:solidFill>
                <a:srgbClr val="006600"/>
              </a:solidFill>
              <a:sym typeface="Symbol" pitchFamily="18" charset="2"/>
            </a:endParaRPr>
          </a:p>
          <a:p>
            <a:pPr>
              <a:defRPr/>
            </a:pPr>
            <a:endParaRPr lang="en-US" sz="1000" b="1" dirty="0" smtClean="0">
              <a:solidFill>
                <a:srgbClr val="006600"/>
              </a:solidFill>
            </a:endParaRPr>
          </a:p>
          <a:p>
            <a:pPr>
              <a:defRPr/>
            </a:pPr>
            <a:r>
              <a:rPr lang="en-US" sz="2000" b="1" dirty="0" err="1" smtClean="0">
                <a:solidFill>
                  <a:srgbClr val="003300"/>
                </a:solidFill>
              </a:rPr>
              <a:t>Friedel</a:t>
            </a:r>
            <a:r>
              <a:rPr lang="en-US" sz="2000" b="1" dirty="0" smtClean="0">
                <a:solidFill>
                  <a:srgbClr val="003300"/>
                </a:solidFill>
              </a:rPr>
              <a:t>–Crafts </a:t>
            </a:r>
            <a:r>
              <a:rPr lang="en-US" sz="2000" b="1" dirty="0">
                <a:solidFill>
                  <a:srgbClr val="003300"/>
                </a:solidFill>
              </a:rPr>
              <a:t>Reaction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4800" y="1752600"/>
            <a:ext cx="8458200" cy="4931485"/>
            <a:chOff x="381000" y="1774115"/>
            <a:chExt cx="8458200" cy="4931485"/>
          </a:xfrm>
        </p:grpSpPr>
        <p:pic>
          <p:nvPicPr>
            <p:cNvPr id="28675" name="Picture 5" descr="18_07-10UNRev1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21050"/>
            <a:stretch/>
          </p:blipFill>
          <p:spPr bwMode="auto">
            <a:xfrm>
              <a:off x="381000" y="1774115"/>
              <a:ext cx="8458200" cy="1045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76" name="Picture 6" descr="18_07-12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1558" b="7418"/>
            <a:stretch/>
          </p:blipFill>
          <p:spPr bwMode="auto">
            <a:xfrm>
              <a:off x="685800" y="3342024"/>
              <a:ext cx="7764162" cy="3363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09722" y="152400"/>
            <a:ext cx="8881878" cy="452431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OF ALDEHYDES 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AND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KETONES</a:t>
            </a:r>
            <a:endParaRPr lang="en-US" sz="2800" b="1" dirty="0">
              <a:latin typeface="Arial Black" panose="020B0A04020102020204" pitchFamily="34" charset="0"/>
            </a:endParaRPr>
          </a:p>
          <a:p>
            <a:pPr algn="just">
              <a:defRPr/>
            </a:pPr>
            <a:endParaRPr lang="en-US" sz="1200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Synthesis </a:t>
            </a:r>
            <a:r>
              <a:rPr lang="en-US" sz="2000" b="1" dirty="0">
                <a:solidFill>
                  <a:srgbClr val="003300"/>
                </a:solidFill>
              </a:rPr>
              <a:t>Review</a:t>
            </a:r>
          </a:p>
          <a:p>
            <a:pPr algn="just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Hydration of terminal alkyne</a:t>
            </a:r>
          </a:p>
          <a:p>
            <a:pPr algn="just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Use HgSO</a:t>
            </a:r>
            <a:r>
              <a:rPr lang="en-US" b="1" baseline="-25000" dirty="0">
                <a:solidFill>
                  <a:srgbClr val="500000"/>
                </a:solidFill>
              </a:rPr>
              <a:t>4</a:t>
            </a:r>
            <a:r>
              <a:rPr lang="en-US" b="1" dirty="0">
                <a:solidFill>
                  <a:srgbClr val="500000"/>
                </a:solidFill>
              </a:rPr>
              <a:t>, H</a:t>
            </a:r>
            <a:r>
              <a:rPr lang="en-US" b="1" baseline="-25000" dirty="0">
                <a:solidFill>
                  <a:srgbClr val="500000"/>
                </a:solidFill>
              </a:rPr>
              <a:t>2</a:t>
            </a:r>
            <a:r>
              <a:rPr lang="en-US" b="1" dirty="0">
                <a:solidFill>
                  <a:srgbClr val="500000"/>
                </a:solidFill>
              </a:rPr>
              <a:t>SO</a:t>
            </a:r>
            <a:r>
              <a:rPr lang="en-US" b="1" baseline="-25000" dirty="0">
                <a:solidFill>
                  <a:srgbClr val="500000"/>
                </a:solidFill>
              </a:rPr>
              <a:t>4</a:t>
            </a:r>
            <a:r>
              <a:rPr lang="en-US" b="1" dirty="0">
                <a:solidFill>
                  <a:srgbClr val="500000"/>
                </a:solidFill>
              </a:rPr>
              <a:t>, H</a:t>
            </a:r>
            <a:r>
              <a:rPr lang="en-US" b="1" baseline="-25000" dirty="0">
                <a:solidFill>
                  <a:srgbClr val="500000"/>
                </a:solidFill>
              </a:rPr>
              <a:t>2</a:t>
            </a:r>
            <a:r>
              <a:rPr lang="en-US" b="1" dirty="0">
                <a:solidFill>
                  <a:srgbClr val="500000"/>
                </a:solidFill>
              </a:rPr>
              <a:t>O for methyl ketone</a:t>
            </a:r>
          </a:p>
          <a:p>
            <a:pPr algn="just">
              <a:defRPr/>
            </a:pPr>
            <a:endParaRPr lang="en-US" dirty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dirty="0" smtClean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Use Sia</a:t>
            </a:r>
            <a:r>
              <a:rPr lang="en-US" b="1" baseline="-25000" dirty="0">
                <a:solidFill>
                  <a:srgbClr val="500000"/>
                </a:solidFill>
              </a:rPr>
              <a:t>2</a:t>
            </a:r>
            <a:r>
              <a:rPr lang="en-US" b="1" dirty="0">
                <a:solidFill>
                  <a:srgbClr val="500000"/>
                </a:solidFill>
              </a:rPr>
              <a:t>BH followed by H</a:t>
            </a:r>
            <a:r>
              <a:rPr lang="en-US" b="1" baseline="-25000" dirty="0">
                <a:solidFill>
                  <a:srgbClr val="500000"/>
                </a:solidFill>
              </a:rPr>
              <a:t>2</a:t>
            </a:r>
            <a:r>
              <a:rPr lang="en-US" b="1" dirty="0">
                <a:solidFill>
                  <a:srgbClr val="500000"/>
                </a:solidFill>
              </a:rPr>
              <a:t>O</a:t>
            </a:r>
            <a:r>
              <a:rPr lang="en-US" b="1" baseline="-25000" dirty="0">
                <a:solidFill>
                  <a:srgbClr val="500000"/>
                </a:solidFill>
              </a:rPr>
              <a:t>2</a:t>
            </a:r>
            <a:r>
              <a:rPr lang="en-US" b="1" dirty="0">
                <a:solidFill>
                  <a:srgbClr val="500000"/>
                </a:solidFill>
              </a:rPr>
              <a:t> in </a:t>
            </a:r>
            <a:r>
              <a:rPr lang="en-US" b="1" dirty="0" err="1">
                <a:solidFill>
                  <a:srgbClr val="500000"/>
                </a:solidFill>
              </a:rPr>
              <a:t>NaOH</a:t>
            </a:r>
            <a:r>
              <a:rPr lang="en-US" b="1" dirty="0">
                <a:solidFill>
                  <a:srgbClr val="500000"/>
                </a:solidFill>
              </a:rPr>
              <a:t> for aldehyde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1186" y="2286000"/>
            <a:ext cx="8756892" cy="4191000"/>
            <a:chOff x="201186" y="2286000"/>
            <a:chExt cx="8756892" cy="4191000"/>
          </a:xfrm>
        </p:grpSpPr>
        <p:pic>
          <p:nvPicPr>
            <p:cNvPr id="29699" name="Picture 5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2869"/>
            <a:stretch/>
          </p:blipFill>
          <p:spPr bwMode="auto">
            <a:xfrm>
              <a:off x="201186" y="2286000"/>
              <a:ext cx="8714214" cy="1846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0" name="Picture 6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8376"/>
            <a:stretch/>
          </p:blipFill>
          <p:spPr bwMode="auto">
            <a:xfrm>
              <a:off x="304800" y="5067748"/>
              <a:ext cx="8653278" cy="1409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8392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OF ALDEHYDES 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AND KETONES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Predict </a:t>
            </a:r>
            <a:r>
              <a:rPr lang="en-US" dirty="0">
                <a:solidFill>
                  <a:srgbClr val="0000CC"/>
                </a:solidFill>
              </a:rPr>
              <a:t>the major product (s) you would expect from the following reactions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6183868"/>
            <a:ext cx="22098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20.5 P. 936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760318"/>
              </p:ext>
            </p:extLst>
          </p:nvPr>
        </p:nvGraphicFramePr>
        <p:xfrm>
          <a:off x="393652" y="1409390"/>
          <a:ext cx="8597948" cy="480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CS ChemDraw Drawing" r:id="rId4" imgW="8190973" imgH="4574464" progId="ChemDraw.Document.6.0">
                  <p:embed/>
                </p:oleObj>
              </mc:Choice>
              <mc:Fallback>
                <p:oleObj name="CS ChemDraw Drawing" r:id="rId4" imgW="8190973" imgH="457446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652" y="1409390"/>
                        <a:ext cx="8597948" cy="480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763000" cy="486287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ALDEHYDES AND KETONES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Synthesis using 1,3-Dithiane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1,3-dithiane is a weak proton acid that can be deprotonated by strong bases such as </a:t>
            </a:r>
            <a:r>
              <a:rPr lang="en-US" i="1" dirty="0">
                <a:solidFill>
                  <a:srgbClr val="0000CC"/>
                </a:solidFill>
              </a:rPr>
              <a:t>n</a:t>
            </a:r>
            <a:r>
              <a:rPr lang="en-US" dirty="0">
                <a:solidFill>
                  <a:srgbClr val="0000CC"/>
                </a:solidFill>
              </a:rPr>
              <a:t>-</a:t>
            </a:r>
            <a:r>
              <a:rPr lang="en-US" dirty="0" err="1">
                <a:solidFill>
                  <a:srgbClr val="0000CC"/>
                </a:solidFill>
              </a:rPr>
              <a:t>butyllithium</a:t>
            </a:r>
            <a:r>
              <a:rPr lang="en-US" dirty="0">
                <a:solidFill>
                  <a:srgbClr val="0000CC"/>
                </a:solidFill>
              </a:rPr>
              <a:t>. The resulting </a:t>
            </a:r>
            <a:r>
              <a:rPr lang="en-US" dirty="0" err="1">
                <a:solidFill>
                  <a:srgbClr val="0000CC"/>
                </a:solidFill>
              </a:rPr>
              <a:t>carbanion</a:t>
            </a:r>
            <a:r>
              <a:rPr lang="en-US" dirty="0">
                <a:solidFill>
                  <a:srgbClr val="0000CC"/>
                </a:solidFill>
              </a:rPr>
              <a:t> is stabilized by the electron-withdrawing effect of two highly polarizable sulfur atoms</a:t>
            </a:r>
          </a:p>
          <a:p>
            <a:pPr algn="just">
              <a:defRPr/>
            </a:pPr>
            <a:endParaRPr lang="en-US" dirty="0">
              <a:solidFill>
                <a:srgbClr val="CC0066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CC0066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CC0066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CC0066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CC0066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CC0066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CC0066"/>
              </a:solidFill>
            </a:endParaRPr>
          </a:p>
          <a:p>
            <a:pPr algn="just">
              <a:defRPr/>
            </a:pPr>
            <a:endParaRPr lang="en-US" sz="1200" dirty="0">
              <a:solidFill>
                <a:srgbClr val="CC0066"/>
              </a:solidFill>
            </a:endParaRPr>
          </a:p>
          <a:p>
            <a:pPr algn="just">
              <a:defRPr/>
            </a:pPr>
            <a:r>
              <a:rPr lang="en-US" dirty="0"/>
              <a:t> </a:t>
            </a:r>
            <a:r>
              <a:rPr lang="en-US" dirty="0">
                <a:solidFill>
                  <a:srgbClr val="0000CC"/>
                </a:solidFill>
              </a:rPr>
              <a:t>Alkylate with primary alkyl halide, then hydrolyze. For ketone, use 2-alkylsubstituted </a:t>
            </a:r>
            <a:r>
              <a:rPr lang="en-US" dirty="0" err="1">
                <a:solidFill>
                  <a:srgbClr val="0000CC"/>
                </a:solidFill>
              </a:rPr>
              <a:t>dithiane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4800" y="609600"/>
            <a:ext cx="8534400" cy="6019800"/>
            <a:chOff x="304800" y="609600"/>
            <a:chExt cx="8534400" cy="6019800"/>
          </a:xfrm>
        </p:grpSpPr>
        <p:pic>
          <p:nvPicPr>
            <p:cNvPr id="30725" name="Picture 6" descr="18_07-26UNRev1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2910"/>
            <a:stretch/>
          </p:blipFill>
          <p:spPr bwMode="auto">
            <a:xfrm>
              <a:off x="304800" y="5065731"/>
              <a:ext cx="8534400" cy="1563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5387444"/>
                </p:ext>
              </p:extLst>
            </p:nvPr>
          </p:nvGraphicFramePr>
          <p:xfrm>
            <a:off x="576006" y="2432498"/>
            <a:ext cx="7577394" cy="1834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48" name="CS ChemDraw Drawing" r:id="rId4" imgW="6504108" imgH="1575436" progId="ChemDraw.Document.6.0">
                    <p:embed/>
                  </p:oleObj>
                </mc:Choice>
                <mc:Fallback>
                  <p:oleObj name="CS ChemDraw Drawing" r:id="rId4" imgW="6504108" imgH="1575436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76006" y="2432498"/>
                          <a:ext cx="7577394" cy="18347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3962400" y="609600"/>
              <a:ext cx="4038600" cy="934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/>
        </p:nvSpPr>
        <p:spPr>
          <a:xfrm>
            <a:off x="6324600" y="2133600"/>
            <a:ext cx="22860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20.29 P. 960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500136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ALDEHYDES AND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KETONES</a:t>
            </a:r>
            <a:endParaRPr lang="en-US" sz="2800" b="1" dirty="0">
              <a:latin typeface="Arial Black" panose="020B0A04020102020204" pitchFamily="34" charset="0"/>
            </a:endParaRPr>
          </a:p>
          <a:p>
            <a:pPr algn="just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Synthesis </a:t>
            </a:r>
            <a:r>
              <a:rPr lang="en-US" sz="2000" b="1" dirty="0">
                <a:solidFill>
                  <a:srgbClr val="003300"/>
                </a:solidFill>
              </a:rPr>
              <a:t>of ketones from Carboxylates</a:t>
            </a:r>
          </a:p>
          <a:p>
            <a:pPr algn="just">
              <a:defRPr/>
            </a:pPr>
            <a:endParaRPr lang="en-US" sz="10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 err="1">
                <a:solidFill>
                  <a:srgbClr val="0000CC"/>
                </a:solidFill>
              </a:rPr>
              <a:t>Organolithiums</a:t>
            </a:r>
            <a:r>
              <a:rPr lang="en-US" dirty="0">
                <a:solidFill>
                  <a:srgbClr val="0000CC"/>
                </a:solidFill>
              </a:rPr>
              <a:t> will attack the lithium salts of carboxylate anions to give </a:t>
            </a:r>
            <a:r>
              <a:rPr lang="en-US" dirty="0" err="1">
                <a:solidFill>
                  <a:srgbClr val="0000CC"/>
                </a:solidFill>
              </a:rPr>
              <a:t>dianions</a:t>
            </a:r>
            <a:r>
              <a:rPr lang="en-US" dirty="0">
                <a:solidFill>
                  <a:srgbClr val="0000CC"/>
                </a:solidFill>
              </a:rPr>
              <a:t>.  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Protonation of the </a:t>
            </a:r>
            <a:r>
              <a:rPr lang="en-US" dirty="0" err="1">
                <a:solidFill>
                  <a:srgbClr val="0000CC"/>
                </a:solidFill>
              </a:rPr>
              <a:t>dianion</a:t>
            </a:r>
            <a:r>
              <a:rPr lang="en-US" dirty="0">
                <a:solidFill>
                  <a:srgbClr val="0000CC"/>
                </a:solidFill>
              </a:rPr>
              <a:t> forms the hydrate of a ketone, which quickly loses water to give the </a:t>
            </a:r>
            <a:r>
              <a:rPr lang="en-US" dirty="0" err="1" smtClean="0">
                <a:solidFill>
                  <a:srgbClr val="0000CC"/>
                </a:solidFill>
              </a:rPr>
              <a:t>ketone</a:t>
            </a:r>
            <a:endParaRPr lang="en-US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1400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Synthesis of Ketones from Nitriles</a:t>
            </a:r>
          </a:p>
          <a:p>
            <a:pPr algn="just">
              <a:defRPr/>
            </a:pPr>
            <a:endParaRPr lang="en-US" sz="11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 Grignard or </a:t>
            </a:r>
            <a:r>
              <a:rPr lang="en-US" dirty="0" err="1">
                <a:solidFill>
                  <a:srgbClr val="0000CC"/>
                </a:solidFill>
              </a:rPr>
              <a:t>organolithium</a:t>
            </a:r>
            <a:r>
              <a:rPr lang="en-US" dirty="0">
                <a:solidFill>
                  <a:srgbClr val="0000CC"/>
                </a:solidFill>
              </a:rPr>
              <a:t> reagent can attack the carbon of the nitrile.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imine is then hydrolyzed to form a </a:t>
            </a:r>
            <a:r>
              <a:rPr lang="en-US" dirty="0" smtClean="0">
                <a:solidFill>
                  <a:srgbClr val="0000CC"/>
                </a:solidFill>
              </a:rPr>
              <a:t>ketone. </a:t>
            </a:r>
            <a:r>
              <a:rPr lang="en-US" dirty="0" smtClean="0">
                <a:solidFill>
                  <a:srgbClr val="C00000"/>
                </a:solidFill>
              </a:rPr>
              <a:t>With </a:t>
            </a:r>
            <a:r>
              <a:rPr lang="en-US" dirty="0" err="1" smtClean="0">
                <a:solidFill>
                  <a:srgbClr val="C00000"/>
                </a:solidFill>
              </a:rPr>
              <a:t>LiAl</a:t>
            </a:r>
            <a:r>
              <a:rPr lang="en-US" dirty="0" smtClean="0">
                <a:solidFill>
                  <a:srgbClr val="C00000"/>
                </a:solidFill>
              </a:rPr>
              <a:t>(O-</a:t>
            </a:r>
            <a:r>
              <a:rPr lang="en-US" dirty="0" err="1" smtClean="0">
                <a:solidFill>
                  <a:srgbClr val="C00000"/>
                </a:solidFill>
              </a:rPr>
              <a:t>tBu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r>
              <a:rPr lang="en-US" dirty="0" smtClean="0">
                <a:solidFill>
                  <a:srgbClr val="C00000"/>
                </a:solidFill>
              </a:rPr>
              <a:t>H, it produces an aldehyde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9516" y="2209800"/>
            <a:ext cx="8825884" cy="4343400"/>
            <a:chOff x="89516" y="2209800"/>
            <a:chExt cx="8825884" cy="4343400"/>
          </a:xfrm>
        </p:grpSpPr>
        <p:pic>
          <p:nvPicPr>
            <p:cNvPr id="31747" name="Picture 6" descr="18_07-30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4695"/>
            <a:stretch/>
          </p:blipFill>
          <p:spPr bwMode="auto">
            <a:xfrm>
              <a:off x="457200" y="2209800"/>
              <a:ext cx="8358258" cy="1714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11" descr="18_07-34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7299" b="20141"/>
            <a:stretch/>
          </p:blipFill>
          <p:spPr bwMode="auto">
            <a:xfrm>
              <a:off x="89516" y="5279055"/>
              <a:ext cx="8825884" cy="1274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52400" y="76200"/>
            <a:ext cx="8762260" cy="344709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ALDEHYDES AND KETONES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Synthesis of aldehyde from Acid Chlorides</a:t>
            </a:r>
          </a:p>
          <a:p>
            <a:pPr algn="just">
              <a:defRPr/>
            </a:pPr>
            <a:endParaRPr lang="en-US" sz="10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Lithium aluminum tri(</a:t>
            </a:r>
            <a:r>
              <a:rPr lang="en-US" i="1" dirty="0">
                <a:solidFill>
                  <a:srgbClr val="0000CC"/>
                </a:solidFill>
              </a:rPr>
              <a:t>t</a:t>
            </a:r>
            <a:r>
              <a:rPr lang="en-US" dirty="0">
                <a:solidFill>
                  <a:srgbClr val="0000CC"/>
                </a:solidFill>
              </a:rPr>
              <a:t>-</a:t>
            </a:r>
            <a:r>
              <a:rPr lang="en-US" dirty="0" err="1">
                <a:solidFill>
                  <a:srgbClr val="0000CC"/>
                </a:solidFill>
              </a:rPr>
              <a:t>butoxy</a:t>
            </a:r>
            <a:r>
              <a:rPr lang="en-US" dirty="0">
                <a:solidFill>
                  <a:srgbClr val="0000CC"/>
                </a:solidFill>
              </a:rPr>
              <a:t>)hydride is a milder reducing agent that reacts faster with acid chlorides than with aldehydes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b="1" dirty="0">
              <a:solidFill>
                <a:srgbClr val="0000C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1934965"/>
            <a:ext cx="8689539" cy="4694435"/>
            <a:chOff x="228600" y="1875949"/>
            <a:chExt cx="8689539" cy="4694435"/>
          </a:xfrm>
        </p:grpSpPr>
        <p:pic>
          <p:nvPicPr>
            <p:cNvPr id="32771" name="Picture 8" descr="18_07-38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5091" b="21752"/>
            <a:stretch/>
          </p:blipFill>
          <p:spPr bwMode="auto">
            <a:xfrm>
              <a:off x="228600" y="1875949"/>
              <a:ext cx="8689539" cy="1400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533400" y="3669489"/>
              <a:ext cx="7888405" cy="2274111"/>
              <a:chOff x="417395" y="3553820"/>
              <a:chExt cx="7888405" cy="2274111"/>
            </a:xfrm>
          </p:grpSpPr>
          <p:pic>
            <p:nvPicPr>
              <p:cNvPr id="6" name="Picture 5" descr="C:\Documents and Settings\user\My Documents\Downloads\300px-DIBAH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17395" y="3553820"/>
                <a:ext cx="4688005" cy="1627780"/>
              </a:xfrm>
              <a:prstGeom prst="rect">
                <a:avLst/>
              </a:prstGeom>
              <a:noFill/>
            </p:spPr>
          </p:pic>
          <p:pic>
            <p:nvPicPr>
              <p:cNvPr id="7" name="Picture 4" descr="C:\Documents and Settings\user\My Documents\Downloads\200px-DIBAL-3D-balls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019800" y="3610992"/>
                <a:ext cx="2286000" cy="2011680"/>
              </a:xfrm>
              <a:prstGeom prst="rect">
                <a:avLst/>
              </a:prstGeom>
              <a:noFill/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600200" y="5181600"/>
                <a:ext cx="39440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0000CC"/>
                    </a:solidFill>
                  </a:rPr>
                  <a:t>Diisobutylaluminium</a:t>
                </a:r>
                <a:r>
                  <a:rPr lang="en-US" b="1" dirty="0">
                    <a:solidFill>
                      <a:srgbClr val="0000CC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0000CC"/>
                    </a:solidFill>
                  </a:rPr>
                  <a:t>hydride</a:t>
                </a:r>
                <a:r>
                  <a:rPr lang="en-US" dirty="0" smtClean="0">
                    <a:solidFill>
                      <a:srgbClr val="0000CC"/>
                    </a:solidFill>
                  </a:rPr>
                  <a:t> </a:t>
                </a:r>
              </a:p>
              <a:p>
                <a:pPr algn="ctr"/>
                <a:r>
                  <a:rPr lang="en-US" dirty="0" smtClean="0">
                    <a:solidFill>
                      <a:srgbClr val="0000CC"/>
                    </a:solidFill>
                  </a:rPr>
                  <a:t>(</a:t>
                </a:r>
                <a:r>
                  <a:rPr lang="en-US" b="1" dirty="0" smtClean="0">
                    <a:solidFill>
                      <a:srgbClr val="0000CC"/>
                    </a:solidFill>
                  </a:rPr>
                  <a:t>DIBALH</a:t>
                </a:r>
                <a:r>
                  <a:rPr lang="en-US" dirty="0" smtClean="0">
                    <a:solidFill>
                      <a:srgbClr val="0000CC"/>
                    </a:solidFill>
                  </a:rPr>
                  <a:t>, </a:t>
                </a:r>
                <a:r>
                  <a:rPr lang="en-US" b="1" dirty="0" smtClean="0">
                    <a:solidFill>
                      <a:srgbClr val="0000CC"/>
                    </a:solidFill>
                  </a:rPr>
                  <a:t>DIBAL</a:t>
                </a:r>
                <a:r>
                  <a:rPr lang="en-US" dirty="0" smtClean="0">
                    <a:solidFill>
                      <a:srgbClr val="0000CC"/>
                    </a:solidFill>
                  </a:rPr>
                  <a:t>, </a:t>
                </a:r>
                <a:r>
                  <a:rPr lang="en-US" b="1" dirty="0" smtClean="0">
                    <a:solidFill>
                      <a:srgbClr val="0000CC"/>
                    </a:solidFill>
                  </a:rPr>
                  <a:t>DIBAL-H</a:t>
                </a:r>
                <a:r>
                  <a:rPr lang="en-US" dirty="0" smtClean="0">
                    <a:solidFill>
                      <a:srgbClr val="0000CC"/>
                    </a:solidFill>
                  </a:rPr>
                  <a:t> or </a:t>
                </a:r>
                <a:r>
                  <a:rPr lang="en-US" b="1" dirty="0" smtClean="0">
                    <a:solidFill>
                      <a:srgbClr val="0000CC"/>
                    </a:solidFill>
                  </a:rPr>
                  <a:t>DIBAH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33400" y="6201052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err="1" smtClean="0">
                  <a:solidFill>
                    <a:srgbClr val="500000"/>
                  </a:solidFill>
                  <a:sym typeface="Symbol" pitchFamily="18" charset="2"/>
                </a:rPr>
                <a:t>NaBH</a:t>
              </a:r>
              <a:r>
                <a:rPr lang="en-US" b="1" dirty="0" smtClean="0">
                  <a:solidFill>
                    <a:srgbClr val="500000"/>
                  </a:solidFill>
                  <a:sym typeface="Symbol" pitchFamily="18" charset="2"/>
                </a:rPr>
                <a:t>(</a:t>
              </a:r>
              <a:r>
                <a:rPr lang="en-US" b="1" dirty="0" err="1" smtClean="0">
                  <a:solidFill>
                    <a:srgbClr val="500000"/>
                  </a:solidFill>
                  <a:sym typeface="Symbol" pitchFamily="18" charset="2"/>
                </a:rPr>
                <a:t>OAc</a:t>
              </a:r>
              <a:r>
                <a:rPr lang="en-US" b="1" dirty="0" smtClean="0">
                  <a:solidFill>
                    <a:srgbClr val="500000"/>
                  </a:solidFill>
                  <a:sym typeface="Symbol" pitchFamily="18" charset="2"/>
                </a:rPr>
                <a:t>)</a:t>
              </a:r>
              <a:r>
                <a:rPr lang="en-US" b="1" baseline="-25000" dirty="0" smtClean="0">
                  <a:solidFill>
                    <a:srgbClr val="500000"/>
                  </a:solidFill>
                  <a:sym typeface="Symbol" pitchFamily="18" charset="2"/>
                </a:rPr>
                <a:t>3 </a:t>
              </a:r>
              <a:r>
                <a:rPr lang="en-US" b="1" dirty="0" smtClean="0">
                  <a:solidFill>
                    <a:srgbClr val="500000"/>
                  </a:solidFill>
                  <a:sym typeface="Symbol" pitchFamily="18" charset="2"/>
                </a:rPr>
                <a:t>, </a:t>
              </a:r>
              <a:r>
                <a:rPr lang="en-US" b="1" dirty="0" err="1" smtClean="0">
                  <a:solidFill>
                    <a:srgbClr val="500000"/>
                  </a:solidFill>
                  <a:sym typeface="Symbol" pitchFamily="18" charset="2"/>
                </a:rPr>
                <a:t>LiAlH</a:t>
              </a:r>
              <a:r>
                <a:rPr lang="en-US" b="1" dirty="0" smtClean="0">
                  <a:solidFill>
                    <a:srgbClr val="500000"/>
                  </a:solidFill>
                  <a:sym typeface="Symbol" pitchFamily="18" charset="2"/>
                </a:rPr>
                <a:t>(O-</a:t>
              </a:r>
              <a:r>
                <a:rPr lang="en-US" b="1" dirty="0" err="1" smtClean="0">
                  <a:solidFill>
                    <a:srgbClr val="500000"/>
                  </a:solidFill>
                  <a:sym typeface="Symbol" pitchFamily="18" charset="2"/>
                </a:rPr>
                <a:t>tBu</a:t>
              </a:r>
              <a:r>
                <a:rPr lang="en-US" b="1" dirty="0" smtClean="0">
                  <a:solidFill>
                    <a:srgbClr val="500000"/>
                  </a:solidFill>
                  <a:sym typeface="Symbol" pitchFamily="18" charset="2"/>
                </a:rPr>
                <a:t>)</a:t>
              </a:r>
              <a:r>
                <a:rPr lang="en-US" b="1" baseline="-25000" dirty="0" smtClean="0">
                  <a:solidFill>
                    <a:srgbClr val="500000"/>
                  </a:solidFill>
                  <a:sym typeface="Symbol" pitchFamily="18" charset="2"/>
                </a:rPr>
                <a:t>3</a:t>
              </a:r>
              <a:r>
                <a:rPr lang="en-US" b="1" dirty="0" smtClean="0">
                  <a:solidFill>
                    <a:srgbClr val="500000"/>
                  </a:solidFill>
                  <a:sym typeface="Symbol" pitchFamily="18" charset="2"/>
                </a:rPr>
                <a:t>, NaBH</a:t>
              </a:r>
              <a:r>
                <a:rPr lang="en-US" b="1" baseline="-25000" dirty="0" smtClean="0">
                  <a:solidFill>
                    <a:srgbClr val="500000"/>
                  </a:solidFill>
                  <a:sym typeface="Symbol" pitchFamily="18" charset="2"/>
                </a:rPr>
                <a:t>3</a:t>
              </a:r>
              <a:r>
                <a:rPr lang="en-US" b="1" dirty="0" smtClean="0">
                  <a:solidFill>
                    <a:srgbClr val="500000"/>
                  </a:solidFill>
                  <a:sym typeface="Symbol" pitchFamily="18" charset="2"/>
                </a:rPr>
                <a:t>CN</a:t>
              </a:r>
              <a:endParaRPr lang="en-US" dirty="0">
                <a:solidFill>
                  <a:srgbClr val="5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29546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ALDEHYDES AND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KETONES</a:t>
            </a:r>
          </a:p>
          <a:p>
            <a:pPr algn="just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Synthesis </a:t>
            </a:r>
            <a:r>
              <a:rPr lang="en-US" sz="2000" b="1" dirty="0">
                <a:solidFill>
                  <a:srgbClr val="003300"/>
                </a:solidFill>
              </a:rPr>
              <a:t>of Ketones from Acid Chlorides</a:t>
            </a:r>
          </a:p>
          <a:p>
            <a:pPr algn="just">
              <a:defRPr/>
            </a:pPr>
            <a:r>
              <a:rPr lang="en-US" sz="800" b="1" dirty="0">
                <a:solidFill>
                  <a:srgbClr val="0000CC"/>
                </a:solidFill>
              </a:rPr>
              <a:t> </a:t>
            </a:r>
            <a:endParaRPr lang="en-US" sz="800" b="1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800" b="1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8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Grignard and </a:t>
            </a:r>
            <a:r>
              <a:rPr lang="en-US" dirty="0" err="1">
                <a:solidFill>
                  <a:srgbClr val="0000CC"/>
                </a:solidFill>
              </a:rPr>
              <a:t>organolithium</a:t>
            </a:r>
            <a:r>
              <a:rPr lang="en-US" dirty="0">
                <a:solidFill>
                  <a:srgbClr val="0000CC"/>
                </a:solidFill>
              </a:rPr>
              <a:t> reagents react with acid chloride much like hydride reagents. But they always form alcohols. </a:t>
            </a:r>
          </a:p>
          <a:p>
            <a:pPr algn="just">
              <a:defRPr/>
            </a:pPr>
            <a:endParaRPr lang="en-US" sz="1200" dirty="0" smtClean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sz="1200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500000"/>
                </a:solidFill>
              </a:rPr>
              <a:t>To stop at the ketone stage, a weaker organometallic is needed. One that reacts faster with acid chlorides to form ketones is the </a:t>
            </a:r>
            <a:r>
              <a:rPr lang="en-US" b="1" dirty="0">
                <a:solidFill>
                  <a:srgbClr val="006600"/>
                </a:solidFill>
              </a:rPr>
              <a:t>Gilman reagent (lithium </a:t>
            </a:r>
            <a:r>
              <a:rPr lang="en-US" b="1" dirty="0" err="1">
                <a:solidFill>
                  <a:srgbClr val="006600"/>
                </a:solidFill>
              </a:rPr>
              <a:t>dialkylcuprate</a:t>
            </a:r>
            <a:r>
              <a:rPr lang="en-US" b="1" dirty="0" smtClean="0">
                <a:solidFill>
                  <a:srgbClr val="006600"/>
                </a:solidFill>
              </a:rPr>
              <a:t>)</a:t>
            </a:r>
            <a:endParaRPr lang="en-US" b="1" dirty="0">
              <a:solidFill>
                <a:srgbClr val="0066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4800" y="3200400"/>
            <a:ext cx="8534400" cy="3429000"/>
            <a:chOff x="304800" y="3200400"/>
            <a:chExt cx="8534400" cy="3429000"/>
          </a:xfrm>
        </p:grpSpPr>
        <p:pic>
          <p:nvPicPr>
            <p:cNvPr id="9" name="Picture 9" descr="18_07-41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9051"/>
            <a:stretch/>
          </p:blipFill>
          <p:spPr bwMode="auto">
            <a:xfrm>
              <a:off x="304800" y="3200400"/>
              <a:ext cx="8534400" cy="1274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7512918"/>
                </p:ext>
              </p:extLst>
            </p:nvPr>
          </p:nvGraphicFramePr>
          <p:xfrm>
            <a:off x="479217" y="4551381"/>
            <a:ext cx="8207583" cy="20780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87" name="CS ChemDraw Drawing" r:id="rId4" imgW="6609305" imgH="1672972" progId="ChemDraw.Document.6.0">
                    <p:embed/>
                  </p:oleObj>
                </mc:Choice>
                <mc:Fallback>
                  <p:oleObj name="CS ChemDraw Drawing" r:id="rId4" imgW="6609305" imgH="1672972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79217" y="4551381"/>
                          <a:ext cx="8207583" cy="20780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228600" y="152400"/>
            <a:ext cx="86868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ALDEHYDES AND KETONES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>
              <a:defRPr/>
            </a:pPr>
            <a:endParaRPr lang="en-US" dirty="0">
              <a:solidFill>
                <a:srgbClr val="003300"/>
              </a:solidFill>
              <a:sym typeface="Symbol" pitchFamily="18" charset="2"/>
            </a:endParaRPr>
          </a:p>
          <a:p>
            <a:pPr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Predict </a:t>
            </a:r>
            <a:r>
              <a:rPr lang="en-US" dirty="0">
                <a:solidFill>
                  <a:srgbClr val="0000CC"/>
                </a:solidFill>
              </a:rPr>
              <a:t>the major product (s) you would expect from the following reactions</a:t>
            </a:r>
            <a:endParaRPr lang="en-US" b="1" dirty="0">
              <a:solidFill>
                <a:srgbClr val="0000CC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016990"/>
              </p:ext>
            </p:extLst>
          </p:nvPr>
        </p:nvGraphicFramePr>
        <p:xfrm>
          <a:off x="354013" y="1262062"/>
          <a:ext cx="8435975" cy="536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CS ChemDraw Drawing" r:id="rId3" imgW="8436486" imgH="5367236" progId="ChemDraw.Document.6.0">
                  <p:embed/>
                </p:oleObj>
              </mc:Choice>
              <mc:Fallback>
                <p:oleObj name="CS ChemDraw Drawing" r:id="rId3" imgW="8436486" imgH="53672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013" y="1262062"/>
                        <a:ext cx="8435975" cy="536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447814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b="1" dirty="0">
              <a:latin typeface="Arial Black" panose="020B0A04020102020204" pitchFamily="34" charset="0"/>
            </a:endParaRPr>
          </a:p>
          <a:p>
            <a:pPr algn="ctr">
              <a:spcBef>
                <a:spcPct val="50000"/>
              </a:spcBef>
              <a:defRPr/>
            </a:pPr>
            <a:endParaRPr lang="en-US" sz="1200" dirty="0">
              <a:solidFill>
                <a:srgbClr val="0033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Nucleophilic</a:t>
            </a:r>
            <a:r>
              <a:rPr lang="en-US" sz="2000" b="1" dirty="0">
                <a:solidFill>
                  <a:srgbClr val="003300"/>
                </a:solidFill>
              </a:rPr>
              <a:t> Addition</a:t>
            </a:r>
          </a:p>
          <a:p>
            <a:pPr algn="just" eaLnBrk="0" hangingPunct="0">
              <a:defRPr/>
            </a:pPr>
            <a:endParaRPr lang="en-US" sz="14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 strong nucleophile attacks the carbonyl carbon, forming an </a:t>
            </a:r>
            <a:r>
              <a:rPr lang="en-US" dirty="0" err="1">
                <a:solidFill>
                  <a:srgbClr val="0000CC"/>
                </a:solidFill>
              </a:rPr>
              <a:t>alkoxide</a:t>
            </a:r>
            <a:r>
              <a:rPr lang="en-US" dirty="0">
                <a:solidFill>
                  <a:srgbClr val="0000CC"/>
                </a:solidFill>
              </a:rPr>
              <a:t> ion that is then protonated.</a:t>
            </a:r>
          </a:p>
          <a:p>
            <a:pPr algn="just">
              <a:defRPr/>
            </a:pPr>
            <a:r>
              <a:rPr lang="en-US" dirty="0">
                <a:solidFill>
                  <a:srgbClr val="500000"/>
                </a:solidFill>
              </a:rPr>
              <a:t>A weak nucleophile will attack a carbonyl if it has been protonated, thus increasing its reactivity. Aldehydes are more reactive than ketones.</a:t>
            </a: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sz="900" dirty="0">
              <a:solidFill>
                <a:schemeClr val="accent2"/>
              </a:solidFill>
            </a:endParaRPr>
          </a:p>
        </p:txBody>
      </p:sp>
      <p:pic>
        <p:nvPicPr>
          <p:cNvPr id="33795" name="Picture 12" descr="18_07-56UN"/>
          <p:cNvPicPr>
            <a:picLocks noChangeAspect="1" noChangeArrowheads="1"/>
          </p:cNvPicPr>
          <p:nvPr/>
        </p:nvPicPr>
        <p:blipFill rotWithShape="1">
          <a:blip r:embed="rId2" cstate="print"/>
          <a:srcRect b="14117"/>
          <a:stretch/>
        </p:blipFill>
        <p:spPr bwMode="auto">
          <a:xfrm>
            <a:off x="381000" y="2438400"/>
            <a:ext cx="8458200" cy="189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133600" y="5505271"/>
            <a:ext cx="670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006600"/>
                </a:solidFill>
              </a:rPr>
              <a:t>Georg Wittig</a:t>
            </a:r>
            <a:r>
              <a:rPr lang="en-US" dirty="0" smtClean="0">
                <a:solidFill>
                  <a:srgbClr val="006600"/>
                </a:solidFill>
              </a:rPr>
              <a:t> (June 16, 1897 – August 26, 1987), </a:t>
            </a:r>
            <a:r>
              <a:rPr lang="en-US" dirty="0" smtClean="0">
                <a:solidFill>
                  <a:srgbClr val="0000CC"/>
                </a:solidFill>
              </a:rPr>
              <a:t>German Chemist who developed the synthesis of alkenes using </a:t>
            </a:r>
            <a:r>
              <a:rPr lang="en-US" b="1" dirty="0" err="1" smtClean="0">
                <a:solidFill>
                  <a:srgbClr val="006600"/>
                </a:solidFill>
              </a:rPr>
              <a:t>phosphonium</a:t>
            </a:r>
            <a:r>
              <a:rPr lang="en-US" b="1" dirty="0" smtClean="0">
                <a:solidFill>
                  <a:srgbClr val="006600"/>
                </a:solidFill>
              </a:rPr>
              <a:t> </a:t>
            </a:r>
            <a:r>
              <a:rPr lang="en-US" b="1" dirty="0" err="1" smtClean="0">
                <a:solidFill>
                  <a:srgbClr val="006600"/>
                </a:solidFill>
              </a:rPr>
              <a:t>yilides</a:t>
            </a:r>
            <a:r>
              <a:rPr lang="en-US" dirty="0" smtClean="0">
                <a:solidFill>
                  <a:srgbClr val="0000CC"/>
                </a:solidFill>
              </a:rPr>
              <a:t>,</a:t>
            </a:r>
            <a:r>
              <a:rPr lang="en-US" b="1" dirty="0" smtClean="0">
                <a:solidFill>
                  <a:srgbClr val="003300"/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known as Wittig reaction. He shared the 1979 Nobel Prize in Chemistry with Herbert C. Brown. </a:t>
            </a:r>
            <a:endParaRPr lang="en-US" dirty="0"/>
          </a:p>
        </p:txBody>
      </p:sp>
      <p:pic>
        <p:nvPicPr>
          <p:cNvPr id="41986" name="Picture 2" descr="C:\Documents and Settings\user\My Documents\My Pictures\georg-wittig-1-siz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399844"/>
            <a:ext cx="1828800" cy="23819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45704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b="1" dirty="0">
              <a:latin typeface="Arial Black" panose="020B0A04020102020204" pitchFamily="34" charset="0"/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Phosphorus </a:t>
            </a:r>
            <a:r>
              <a:rPr lang="en-US" sz="2000" b="1" dirty="0" err="1" smtClean="0">
                <a:solidFill>
                  <a:srgbClr val="003300"/>
                </a:solidFill>
              </a:rPr>
              <a:t>Ylides</a:t>
            </a:r>
            <a:endParaRPr lang="en-US" sz="20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8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800" b="1" dirty="0" smtClean="0">
              <a:solidFill>
                <a:srgbClr val="800000"/>
              </a:solidFill>
            </a:endParaRPr>
          </a:p>
          <a:p>
            <a:pPr algn="just">
              <a:defRPr/>
            </a:pPr>
            <a:r>
              <a:rPr lang="en-US" dirty="0" smtClean="0">
                <a:solidFill>
                  <a:srgbClr val="0000CC"/>
                </a:solidFill>
              </a:rPr>
              <a:t>Phosphorus </a:t>
            </a:r>
            <a:r>
              <a:rPr lang="en-US" dirty="0" err="1" smtClean="0">
                <a:solidFill>
                  <a:srgbClr val="0000CC"/>
                </a:solidFill>
              </a:rPr>
              <a:t>ylide</a:t>
            </a:r>
            <a:r>
              <a:rPr lang="en-US" dirty="0" smtClean="0">
                <a:solidFill>
                  <a:srgbClr val="0000CC"/>
                </a:solidFill>
              </a:rPr>
              <a:t> is prepared from </a:t>
            </a:r>
            <a:r>
              <a:rPr lang="en-US" dirty="0" err="1" smtClean="0">
                <a:solidFill>
                  <a:srgbClr val="0000CC"/>
                </a:solidFill>
              </a:rPr>
              <a:t>triphenylphosphine</a:t>
            </a:r>
            <a:r>
              <a:rPr lang="en-US" dirty="0" smtClean="0">
                <a:solidFill>
                  <a:srgbClr val="0000CC"/>
                </a:solidFill>
              </a:rPr>
              <a:t> and an unhindered alkyl halide.</a:t>
            </a:r>
          </a:p>
          <a:p>
            <a:pPr algn="just">
              <a:defRPr/>
            </a:pPr>
            <a:r>
              <a:rPr lang="en-US" dirty="0" err="1" smtClean="0">
                <a:solidFill>
                  <a:srgbClr val="0000CC"/>
                </a:solidFill>
              </a:rPr>
              <a:t>Butyllithium</a:t>
            </a:r>
            <a:r>
              <a:rPr lang="en-US" dirty="0" smtClean="0">
                <a:solidFill>
                  <a:srgbClr val="0000CC"/>
                </a:solidFill>
              </a:rPr>
              <a:t> then abstracts a hydrogen from the carbon attached to phosphorus.</a:t>
            </a:r>
          </a:p>
          <a:p>
            <a:pPr algn="just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Wittig </a:t>
            </a:r>
            <a:r>
              <a:rPr lang="en-US" sz="2000" b="1" dirty="0">
                <a:solidFill>
                  <a:srgbClr val="003300"/>
                </a:solidFill>
              </a:rPr>
              <a:t>Reaction</a:t>
            </a:r>
          </a:p>
          <a:p>
            <a:pPr algn="just">
              <a:defRPr/>
            </a:pPr>
            <a:endParaRPr lang="en-US" sz="9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 err="1">
                <a:solidFill>
                  <a:srgbClr val="0000CC"/>
                </a:solidFill>
              </a:rPr>
              <a:t>Nucleophilic</a:t>
            </a:r>
            <a:r>
              <a:rPr lang="en-US" dirty="0">
                <a:solidFill>
                  <a:srgbClr val="0000CC"/>
                </a:solidFill>
              </a:rPr>
              <a:t> addition of phosphorus </a:t>
            </a:r>
            <a:r>
              <a:rPr lang="en-US" dirty="0" err="1">
                <a:solidFill>
                  <a:srgbClr val="0000CC"/>
                </a:solidFill>
              </a:rPr>
              <a:t>ylides</a:t>
            </a:r>
            <a:r>
              <a:rPr lang="en-US" dirty="0">
                <a:solidFill>
                  <a:srgbClr val="0000CC"/>
                </a:solidFill>
              </a:rPr>
              <a:t>. Product is alkene.  C=O becomes C=C.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04075" y="2057400"/>
            <a:ext cx="8711325" cy="4495800"/>
            <a:chOff x="204075" y="2057400"/>
            <a:chExt cx="8711325" cy="4495800"/>
          </a:xfrm>
        </p:grpSpPr>
        <p:pic>
          <p:nvPicPr>
            <p:cNvPr id="5" name="Picture 13" descr="18_07-68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8520" b="14776"/>
            <a:stretch/>
          </p:blipFill>
          <p:spPr bwMode="auto">
            <a:xfrm>
              <a:off x="228600" y="4724400"/>
              <a:ext cx="86868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04075" y="2057400"/>
              <a:ext cx="8704794" cy="156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652096" y="3276600"/>
              <a:ext cx="4196504" cy="971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264687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CARBONYL COMPOUNDS</a:t>
            </a:r>
          </a:p>
          <a:p>
            <a:pPr algn="just">
              <a:spcBef>
                <a:spcPct val="50000"/>
              </a:spcBef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dirty="0" smtClean="0">
                <a:solidFill>
                  <a:srgbClr val="0000CC"/>
                </a:solidFill>
              </a:rPr>
              <a:t>They </a:t>
            </a:r>
            <a:r>
              <a:rPr lang="en-US" dirty="0">
                <a:solidFill>
                  <a:srgbClr val="0000CC"/>
                </a:solidFill>
              </a:rPr>
              <a:t>are compounds containing the carbonyl group (C=O) in their structure. The simplest carbonyl compounds are ketones and aldehydes. </a:t>
            </a:r>
          </a:p>
          <a:p>
            <a:pPr algn="just">
              <a:spcBef>
                <a:spcPct val="50000"/>
              </a:spcBef>
              <a:defRPr/>
            </a:pPr>
            <a:endParaRPr lang="en-US" sz="1400" dirty="0">
              <a:solidFill>
                <a:schemeClr val="accent2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b="1" i="1" dirty="0">
                <a:solidFill>
                  <a:srgbClr val="500000"/>
                </a:solidFill>
              </a:rPr>
              <a:t>Ketones haves two alkyl (or aryl) groups bonded to the carbonyl carbon, while aldehydes have one alkyl (or aryl) group and one hydrogen atom bonded to the carbonyl carbon.</a:t>
            </a:r>
          </a:p>
        </p:txBody>
      </p:sp>
      <p:pic>
        <p:nvPicPr>
          <p:cNvPr id="14339" name="Picture 6" descr="18_T01"/>
          <p:cNvPicPr>
            <a:picLocks noChangeAspect="1" noChangeArrowheads="1"/>
          </p:cNvPicPr>
          <p:nvPr/>
        </p:nvPicPr>
        <p:blipFill rotWithShape="1">
          <a:blip r:embed="rId2" cstate="print"/>
          <a:srcRect t="10078" b="7643"/>
          <a:stretch/>
        </p:blipFill>
        <p:spPr bwMode="auto">
          <a:xfrm>
            <a:off x="152400" y="3119718"/>
            <a:ext cx="8763000" cy="3281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b="1" dirty="0">
              <a:latin typeface="Arial Black" panose="020B0A04020102020204" pitchFamily="34" charset="0"/>
            </a:endParaRPr>
          </a:p>
          <a:p>
            <a:pPr algn="just">
              <a:defRPr/>
            </a:pPr>
            <a:endParaRPr lang="en-US" dirty="0"/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Mechanism for Wittig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95400" y="1219200"/>
            <a:ext cx="6629400" cy="5460402"/>
            <a:chOff x="1104899" y="1168998"/>
            <a:chExt cx="6629400" cy="5460402"/>
          </a:xfrm>
        </p:grpSpPr>
        <p:pic>
          <p:nvPicPr>
            <p:cNvPr id="34821" name="Picture 71" descr="18_07-70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0639"/>
            <a:stretch/>
          </p:blipFill>
          <p:spPr bwMode="auto">
            <a:xfrm>
              <a:off x="1104899" y="1168998"/>
              <a:ext cx="6629400" cy="1650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2" name="Picture 72" descr="18_07-70-1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0051"/>
            <a:stretch/>
          </p:blipFill>
          <p:spPr bwMode="auto">
            <a:xfrm>
              <a:off x="1600199" y="2830159"/>
              <a:ext cx="5181601" cy="1757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3" name="Picture 73" descr="18_07-71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7492"/>
            <a:stretch/>
          </p:blipFill>
          <p:spPr bwMode="auto">
            <a:xfrm>
              <a:off x="1600199" y="4617720"/>
              <a:ext cx="5486401" cy="2011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6"/>
          <p:cNvSpPr/>
          <p:nvPr/>
        </p:nvSpPr>
        <p:spPr>
          <a:xfrm>
            <a:off x="5943600" y="697468"/>
            <a:ext cx="22098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20.37 P. 967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52400" y="76200"/>
            <a:ext cx="8763000" cy="365484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b="1" dirty="0">
              <a:latin typeface="Arial Black" panose="020B0A04020102020204" pitchFamily="34" charset="0"/>
            </a:endParaRPr>
          </a:p>
          <a:p>
            <a:pPr algn="ctr">
              <a:spcBef>
                <a:spcPct val="50000"/>
              </a:spcBef>
              <a:defRPr/>
            </a:pPr>
            <a:endParaRPr lang="en-US" sz="900" dirty="0">
              <a:solidFill>
                <a:srgbClr val="0033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Hydration</a:t>
            </a:r>
          </a:p>
          <a:p>
            <a:pPr algn="just" eaLnBrk="0" hangingPunct="0">
              <a:defRPr/>
            </a:pPr>
            <a:endParaRPr lang="en-US" sz="8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In aqueous solutions, ketones and aldehyde are in equilibrium with their hydrate (a </a:t>
            </a:r>
            <a:r>
              <a:rPr lang="en-US" dirty="0" err="1">
                <a:solidFill>
                  <a:srgbClr val="0000CC"/>
                </a:solidFill>
              </a:rPr>
              <a:t>geminal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diol</a:t>
            </a:r>
            <a:r>
              <a:rPr lang="en-US" dirty="0">
                <a:solidFill>
                  <a:srgbClr val="0000CC"/>
                </a:solidFill>
              </a:rPr>
              <a:t>). </a:t>
            </a:r>
          </a:p>
          <a:p>
            <a:pPr algn="just">
              <a:defRPr/>
            </a:pPr>
            <a:endParaRPr lang="en-US" sz="1000" dirty="0">
              <a:solidFill>
                <a:srgbClr val="C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Aldehydes are more electrophilic since they have fewer e--donating alkyl groups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With ketones, the equilibrium favors the </a:t>
            </a:r>
            <a:r>
              <a:rPr lang="en-US" b="1" dirty="0" err="1">
                <a:solidFill>
                  <a:srgbClr val="500000"/>
                </a:solidFill>
              </a:rPr>
              <a:t>unhydrated</a:t>
            </a:r>
            <a:r>
              <a:rPr lang="en-US" b="1" dirty="0">
                <a:solidFill>
                  <a:srgbClr val="500000"/>
                </a:solidFill>
              </a:rPr>
              <a:t> </a:t>
            </a:r>
            <a:r>
              <a:rPr lang="en-US" b="1" dirty="0" err="1">
                <a:solidFill>
                  <a:srgbClr val="500000"/>
                </a:solidFill>
              </a:rPr>
              <a:t>keto</a:t>
            </a:r>
            <a:r>
              <a:rPr lang="en-US" b="1" dirty="0">
                <a:solidFill>
                  <a:srgbClr val="500000"/>
                </a:solidFill>
              </a:rPr>
              <a:t> form (carbonyl</a:t>
            </a:r>
            <a:r>
              <a:rPr lang="en-US" dirty="0">
                <a:solidFill>
                  <a:srgbClr val="500000"/>
                </a:solidFill>
              </a:rPr>
              <a:t>)</a:t>
            </a:r>
          </a:p>
          <a:p>
            <a:pPr algn="just">
              <a:defRPr/>
            </a:pPr>
            <a:endParaRPr lang="en-US" dirty="0">
              <a:solidFill>
                <a:srgbClr val="FF0066"/>
              </a:solidFill>
            </a:endParaRPr>
          </a:p>
          <a:p>
            <a:pPr algn="just">
              <a:defRPr/>
            </a:pPr>
            <a:endParaRPr lang="en-US" dirty="0"/>
          </a:p>
          <a:p>
            <a:pPr algn="just">
              <a:defRPr/>
            </a:pPr>
            <a:endParaRPr lang="en-US" dirty="0"/>
          </a:p>
          <a:p>
            <a:pPr algn="just">
              <a:defRPr/>
            </a:pPr>
            <a:endParaRPr lang="en-US" dirty="0"/>
          </a:p>
          <a:p>
            <a:pPr algn="just">
              <a:defRPr/>
            </a:pPr>
            <a:endParaRPr lang="en-US" sz="800" b="1" dirty="0">
              <a:solidFill>
                <a:srgbClr val="0033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1000" y="2438400"/>
            <a:ext cx="8276250" cy="4267200"/>
            <a:chOff x="381000" y="2438400"/>
            <a:chExt cx="8276250" cy="4267200"/>
          </a:xfrm>
        </p:grpSpPr>
        <p:pic>
          <p:nvPicPr>
            <p:cNvPr id="35842" name="Picture 12" descr="18_07-78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611" t="59230" r="2046" b="8490"/>
            <a:stretch/>
          </p:blipFill>
          <p:spPr bwMode="auto">
            <a:xfrm>
              <a:off x="533400" y="2438400"/>
              <a:ext cx="812385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057400" y="3731047"/>
              <a:ext cx="6251597" cy="2974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 bwMode="auto">
            <a:xfrm>
              <a:off x="381000" y="4265613"/>
              <a:ext cx="1712905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>
                <a:defRPr/>
              </a:pPr>
              <a:r>
                <a:rPr lang="en-US" sz="2000" b="1" dirty="0" smtClean="0">
                  <a:solidFill>
                    <a:srgbClr val="500000"/>
                  </a:solidFill>
                  <a:latin typeface="+mj-lt"/>
                </a:rPr>
                <a:t>   </a:t>
              </a:r>
              <a:r>
                <a:rPr lang="en-US" sz="2000" b="1" dirty="0">
                  <a:solidFill>
                    <a:srgbClr val="500000"/>
                  </a:solidFill>
                  <a:latin typeface="+mj-lt"/>
                </a:rPr>
                <a:t>Acetone</a:t>
              </a:r>
            </a:p>
            <a:p>
              <a:pPr marL="514350" indent="-514350">
                <a:defRPr/>
              </a:pPr>
              <a:endParaRPr lang="en-US" sz="2000" b="1" dirty="0">
                <a:solidFill>
                  <a:srgbClr val="500000"/>
                </a:solidFill>
                <a:latin typeface="+mj-lt"/>
              </a:endParaRPr>
            </a:p>
            <a:p>
              <a:pPr marL="514350" indent="-514350">
                <a:defRPr/>
              </a:pPr>
              <a:endParaRPr lang="en-US" sz="2000" b="1" dirty="0" smtClean="0">
                <a:solidFill>
                  <a:srgbClr val="500000"/>
                </a:solidFill>
                <a:latin typeface="+mj-lt"/>
              </a:endParaRPr>
            </a:p>
            <a:p>
              <a:pPr marL="514350" indent="-514350">
                <a:defRPr/>
              </a:pPr>
              <a:endParaRPr lang="en-US" sz="2000" b="1" dirty="0">
                <a:solidFill>
                  <a:srgbClr val="500000"/>
                </a:solidFill>
                <a:latin typeface="+mj-lt"/>
              </a:endParaRPr>
            </a:p>
            <a:p>
              <a:pPr marL="514350" indent="-514350">
                <a:defRPr/>
              </a:pPr>
              <a:r>
                <a:rPr lang="en-US" sz="2000" b="1" dirty="0">
                  <a:solidFill>
                    <a:srgbClr val="500000"/>
                  </a:solidFill>
                  <a:latin typeface="+mj-lt"/>
                </a:rPr>
                <a:t>Formaldehyde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660950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b="1" dirty="0">
              <a:solidFill>
                <a:srgbClr val="003300"/>
              </a:solidFill>
              <a:latin typeface="Arial Black" panose="020B0A04020102020204" pitchFamily="34" charset="0"/>
            </a:endParaRPr>
          </a:p>
          <a:p>
            <a:pPr algn="ctr">
              <a:spcBef>
                <a:spcPct val="50000"/>
              </a:spcBef>
              <a:defRPr/>
            </a:pPr>
            <a:endParaRPr lang="en-US" sz="900" dirty="0">
              <a:solidFill>
                <a:srgbClr val="003300"/>
              </a:solidFill>
              <a:latin typeface="Tahoma" pitchFamily="34" charset="0"/>
              <a:sym typeface="Symbol" pitchFamily="18" charset="2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Formation of </a:t>
            </a:r>
            <a:r>
              <a:rPr lang="en-US" sz="2000" b="1" dirty="0" err="1">
                <a:solidFill>
                  <a:srgbClr val="003300"/>
                </a:solidFill>
              </a:rPr>
              <a:t>acetals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Just as ketones and aldehydes react with water to form hydrates, they also react with alcohols to form </a:t>
            </a:r>
            <a:r>
              <a:rPr lang="en-US" dirty="0" err="1">
                <a:solidFill>
                  <a:srgbClr val="0000CC"/>
                </a:solidFill>
              </a:rPr>
              <a:t>acetals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sz="1100" b="1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Mechanism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reaction must be acid-catalyzed. Adding H</a:t>
            </a:r>
            <a:r>
              <a:rPr lang="en-US" baseline="30000" dirty="0">
                <a:solidFill>
                  <a:srgbClr val="0000CC"/>
                </a:solidFill>
              </a:rPr>
              <a:t>+</a:t>
            </a:r>
            <a:r>
              <a:rPr lang="en-US" dirty="0">
                <a:solidFill>
                  <a:srgbClr val="0000CC"/>
                </a:solidFill>
              </a:rPr>
              <a:t> to carbonyl makes it more reactive with weak nucleophile, ROH.</a:t>
            </a:r>
          </a:p>
          <a:p>
            <a:pPr algn="just">
              <a:defRPr/>
            </a:pPr>
            <a:r>
              <a:rPr lang="en-US" dirty="0" err="1">
                <a:solidFill>
                  <a:srgbClr val="0000CC"/>
                </a:solidFill>
              </a:rPr>
              <a:t>Hemiacetal</a:t>
            </a:r>
            <a:r>
              <a:rPr lang="en-US" dirty="0">
                <a:solidFill>
                  <a:srgbClr val="0000CC"/>
                </a:solidFill>
              </a:rPr>
              <a:t> forms first, then acid-catalyzed loss of water, then addition of second molecule of ROH forms </a:t>
            </a:r>
            <a:r>
              <a:rPr lang="en-US" dirty="0" err="1">
                <a:solidFill>
                  <a:srgbClr val="0000CC"/>
                </a:solidFill>
              </a:rPr>
              <a:t>acetal</a:t>
            </a:r>
            <a:r>
              <a:rPr lang="en-US" dirty="0">
                <a:solidFill>
                  <a:srgbClr val="0000CC"/>
                </a:solidFill>
              </a:rPr>
              <a:t>. </a:t>
            </a: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All steps are reversible. The loss of a proton from the positively charged intermediate gives a </a:t>
            </a:r>
            <a:r>
              <a:rPr lang="en-US" b="1" i="1" dirty="0" err="1">
                <a:solidFill>
                  <a:srgbClr val="500000"/>
                </a:solidFill>
              </a:rPr>
              <a:t>hemiacetal</a:t>
            </a:r>
            <a:r>
              <a:rPr lang="en-US" b="1" i="1" dirty="0">
                <a:solidFill>
                  <a:srgbClr val="500000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1550894"/>
            <a:ext cx="8686800" cy="2563906"/>
            <a:chOff x="228600" y="1550894"/>
            <a:chExt cx="8686800" cy="2563906"/>
          </a:xfrm>
        </p:grpSpPr>
        <p:pic>
          <p:nvPicPr>
            <p:cNvPr id="6147" name="Picture 5" descr="18_08-018UNRev1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863" b="8702"/>
            <a:stretch/>
          </p:blipFill>
          <p:spPr bwMode="auto">
            <a:xfrm>
              <a:off x="2633831" y="1550894"/>
              <a:ext cx="6281569" cy="2563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2212927"/>
                </p:ext>
              </p:extLst>
            </p:nvPr>
          </p:nvGraphicFramePr>
          <p:xfrm>
            <a:off x="228600" y="1828800"/>
            <a:ext cx="2423916" cy="1870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7" name="CS ChemDraw Drawing" r:id="rId4" imgW="2709213" imgH="2090675" progId="ChemDraw.Document.6.0">
                    <p:embed/>
                  </p:oleObj>
                </mc:Choice>
                <mc:Fallback>
                  <p:oleObj name="CS ChemDraw Drawing" r:id="rId4" imgW="2709213" imgH="2090675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8600" y="1828800"/>
                          <a:ext cx="2423916" cy="18701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8600" y="685800"/>
            <a:ext cx="8727188" cy="5943600"/>
            <a:chOff x="228600" y="685800"/>
            <a:chExt cx="8727188" cy="5943600"/>
          </a:xfrm>
        </p:grpSpPr>
        <p:pic>
          <p:nvPicPr>
            <p:cNvPr id="36869" name="Picture 11" descr="18_08-026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2572"/>
            <a:stretch/>
          </p:blipFill>
          <p:spPr bwMode="auto">
            <a:xfrm>
              <a:off x="457200" y="3124200"/>
              <a:ext cx="8305800" cy="1652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0" name="Picture 12" descr="18_08-027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2072"/>
            <a:stretch/>
          </p:blipFill>
          <p:spPr bwMode="auto">
            <a:xfrm>
              <a:off x="712183" y="4705842"/>
              <a:ext cx="7898417" cy="1923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67" name="Picture 10" descr="18_08-025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1468"/>
            <a:stretch/>
          </p:blipFill>
          <p:spPr bwMode="auto">
            <a:xfrm>
              <a:off x="228600" y="685800"/>
              <a:ext cx="8727188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52400" y="76200"/>
            <a:ext cx="8763000" cy="31547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1600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Mechanism for </a:t>
            </a:r>
            <a:r>
              <a:rPr lang="en-US" sz="2000" b="1" dirty="0" err="1">
                <a:solidFill>
                  <a:srgbClr val="003300"/>
                </a:solidFill>
              </a:rPr>
              <a:t>Hemiacetal</a:t>
            </a: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From </a:t>
            </a:r>
            <a:r>
              <a:rPr lang="en-US" sz="2000" b="1" dirty="0" err="1">
                <a:solidFill>
                  <a:srgbClr val="003300"/>
                </a:solidFill>
              </a:rPr>
              <a:t>Hemiacetal</a:t>
            </a:r>
            <a:r>
              <a:rPr lang="en-US" sz="2000" b="1" dirty="0">
                <a:solidFill>
                  <a:srgbClr val="003300"/>
                </a:solidFill>
              </a:rPr>
              <a:t> to </a:t>
            </a:r>
            <a:r>
              <a:rPr lang="en-US" sz="2000" b="1" dirty="0" err="1">
                <a:solidFill>
                  <a:srgbClr val="003300"/>
                </a:solidFill>
              </a:rPr>
              <a:t>Acetal</a:t>
            </a:r>
            <a:endParaRPr lang="en-US" sz="2000" b="1" dirty="0">
              <a:solidFill>
                <a:srgbClr val="00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900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Cyclic </a:t>
            </a:r>
            <a:r>
              <a:rPr lang="en-US" sz="2000" b="1" dirty="0" err="1">
                <a:solidFill>
                  <a:srgbClr val="003300"/>
                </a:solidFill>
              </a:rPr>
              <a:t>Acetals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10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Addition of a </a:t>
            </a:r>
            <a:r>
              <a:rPr lang="en-US" dirty="0" err="1">
                <a:solidFill>
                  <a:srgbClr val="0000CC"/>
                </a:solidFill>
              </a:rPr>
              <a:t>diol</a:t>
            </a:r>
            <a:r>
              <a:rPr lang="en-US" dirty="0">
                <a:solidFill>
                  <a:srgbClr val="0000CC"/>
                </a:solidFill>
              </a:rPr>
              <a:t> produces a cyclic </a:t>
            </a:r>
            <a:r>
              <a:rPr lang="en-US" dirty="0" err="1">
                <a:solidFill>
                  <a:srgbClr val="0000CC"/>
                </a:solidFill>
              </a:rPr>
              <a:t>acetal</a:t>
            </a:r>
            <a:r>
              <a:rPr lang="en-US" dirty="0">
                <a:solidFill>
                  <a:srgbClr val="0000CC"/>
                </a:solidFill>
              </a:rPr>
              <a:t>. Sugars commonly exist as </a:t>
            </a:r>
            <a:r>
              <a:rPr lang="en-US" dirty="0" err="1">
                <a:solidFill>
                  <a:srgbClr val="0000CC"/>
                </a:solidFill>
              </a:rPr>
              <a:t>acetals</a:t>
            </a:r>
            <a:r>
              <a:rPr lang="en-US" dirty="0">
                <a:solidFill>
                  <a:srgbClr val="0000CC"/>
                </a:solidFill>
              </a:rPr>
              <a:t> or </a:t>
            </a:r>
            <a:r>
              <a:rPr lang="en-US" dirty="0" err="1" smtClean="0">
                <a:solidFill>
                  <a:srgbClr val="0000CC"/>
                </a:solidFill>
              </a:rPr>
              <a:t>hemiacetals</a:t>
            </a:r>
            <a:endParaRPr lang="en-US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smtClean="0">
                <a:solidFill>
                  <a:srgbClr val="500000"/>
                </a:solidFill>
              </a:rPr>
              <a:t>Addition </a:t>
            </a:r>
            <a:r>
              <a:rPr lang="en-US" b="1" dirty="0">
                <a:solidFill>
                  <a:srgbClr val="500000"/>
                </a:solidFill>
              </a:rPr>
              <a:t>of a </a:t>
            </a:r>
            <a:r>
              <a:rPr lang="en-US" b="1" dirty="0" err="1">
                <a:solidFill>
                  <a:srgbClr val="500000"/>
                </a:solidFill>
              </a:rPr>
              <a:t>diol</a:t>
            </a:r>
            <a:r>
              <a:rPr lang="en-US" b="1" dirty="0">
                <a:solidFill>
                  <a:srgbClr val="500000"/>
                </a:solidFill>
              </a:rPr>
              <a:t> produces a cyclic </a:t>
            </a:r>
            <a:r>
              <a:rPr lang="en-US" b="1" dirty="0" err="1">
                <a:solidFill>
                  <a:srgbClr val="500000"/>
                </a:solidFill>
              </a:rPr>
              <a:t>acetal</a:t>
            </a:r>
            <a:r>
              <a:rPr lang="en-US" b="1" dirty="0">
                <a:solidFill>
                  <a:srgbClr val="500000"/>
                </a:solidFill>
              </a:rPr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0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The reaction is reversible.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1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This reaction is used in synthesis to protect carbonyls from </a:t>
            </a:r>
            <a:r>
              <a:rPr lang="en-US" b="1" dirty="0" smtClean="0">
                <a:solidFill>
                  <a:srgbClr val="500000"/>
                </a:solidFill>
              </a:rPr>
              <a:t>reaction</a:t>
            </a:r>
            <a:endParaRPr lang="en-US" sz="1600" b="1" dirty="0">
              <a:solidFill>
                <a:srgbClr val="500000"/>
              </a:solidFill>
              <a:latin typeface="Tahoma" pitchFamily="34" charset="0"/>
            </a:endParaRPr>
          </a:p>
        </p:txBody>
      </p:sp>
      <p:pic>
        <p:nvPicPr>
          <p:cNvPr id="37891" name="Picture 11" descr="18_08-031UN"/>
          <p:cNvPicPr>
            <a:picLocks noChangeAspect="1" noChangeArrowheads="1"/>
          </p:cNvPicPr>
          <p:nvPr/>
        </p:nvPicPr>
        <p:blipFill rotWithShape="1">
          <a:blip r:embed="rId2" cstate="print"/>
          <a:srcRect b="9795"/>
          <a:stretch/>
        </p:blipFill>
        <p:spPr bwMode="auto">
          <a:xfrm>
            <a:off x="762000" y="1447800"/>
            <a:ext cx="7315200" cy="2442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3"/>
          <a:srcRect b="29023"/>
          <a:stretch>
            <a:fillRect/>
          </a:stretch>
        </p:blipFill>
        <p:spPr bwMode="auto">
          <a:xfrm>
            <a:off x="533400" y="5169158"/>
            <a:ext cx="8000842" cy="146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52400" y="76200"/>
            <a:ext cx="8763000" cy="37856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Acetals</a:t>
            </a:r>
            <a:r>
              <a:rPr lang="en-US" sz="2000" b="1" dirty="0">
                <a:solidFill>
                  <a:srgbClr val="003300"/>
                </a:solidFill>
              </a:rPr>
              <a:t> as Protecting Groups</a:t>
            </a:r>
          </a:p>
          <a:p>
            <a:pPr>
              <a:defRPr/>
            </a:pPr>
            <a:endParaRPr lang="en-US" sz="800" b="1" dirty="0">
              <a:solidFill>
                <a:srgbClr val="0000CC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React with strong nucleophile (base). </a:t>
            </a:r>
            <a:endParaRPr lang="en-US" sz="11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Hydrolyze easily in acid; stable in base</a:t>
            </a: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sz="800" b="1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38600" y="572869"/>
            <a:ext cx="48006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20.8 to 20.12 P. 944-945, 20. 31 P. 961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20.33, 20.34 P. 962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9550" y="1989185"/>
            <a:ext cx="8705850" cy="4564015"/>
            <a:chOff x="133350" y="1905000"/>
            <a:chExt cx="8877300" cy="4748959"/>
          </a:xfrm>
        </p:grpSpPr>
        <p:pic>
          <p:nvPicPr>
            <p:cNvPr id="7" name="Picture 14"/>
            <p:cNvPicPr>
              <a:picLocks noChangeAspect="1" noChangeArrowheads="1"/>
            </p:cNvPicPr>
            <p:nvPr/>
          </p:nvPicPr>
          <p:blipFill>
            <a:blip r:embed="rId3"/>
            <a:srcRect b="36584"/>
            <a:stretch>
              <a:fillRect/>
            </a:stretch>
          </p:blipFill>
          <p:spPr bwMode="auto">
            <a:xfrm>
              <a:off x="390043" y="3447654"/>
              <a:ext cx="8296757" cy="1352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5"/>
            <p:cNvPicPr>
              <a:picLocks noChangeAspect="1" noChangeArrowheads="1"/>
            </p:cNvPicPr>
            <p:nvPr/>
          </p:nvPicPr>
          <p:blipFill>
            <a:blip r:embed="rId4"/>
            <a:srcRect b="34744"/>
            <a:stretch>
              <a:fillRect/>
            </a:stretch>
          </p:blipFill>
          <p:spPr bwMode="auto">
            <a:xfrm>
              <a:off x="228600" y="5024948"/>
              <a:ext cx="8690077" cy="1360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15"/>
            <p:cNvSpPr>
              <a:spLocks noChangeArrowheads="1"/>
            </p:cNvSpPr>
            <p:nvPr/>
          </p:nvSpPr>
          <p:spPr bwMode="auto">
            <a:xfrm>
              <a:off x="5675313" y="4660900"/>
              <a:ext cx="1944687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b="1" dirty="0">
                  <a:solidFill>
                    <a:srgbClr val="500000"/>
                  </a:solidFill>
                </a:rPr>
                <a:t>Product favored</a:t>
              </a:r>
            </a:p>
          </p:txBody>
        </p:sp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381000" y="6284071"/>
              <a:ext cx="19446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b="1" dirty="0">
                  <a:solidFill>
                    <a:srgbClr val="500000"/>
                  </a:solidFill>
                </a:rPr>
                <a:t>Reactant favored</a:t>
              </a:r>
            </a:p>
          </p:txBody>
        </p:sp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137208"/>
                </p:ext>
              </p:extLst>
            </p:nvPr>
          </p:nvGraphicFramePr>
          <p:xfrm>
            <a:off x="133350" y="1905000"/>
            <a:ext cx="8877300" cy="1408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2" name="CS ChemDraw Drawing" r:id="rId5" imgW="8876963" imgH="1407809" progId="ChemDraw.Document.6.0">
                    <p:embed/>
                  </p:oleObj>
                </mc:Choice>
                <mc:Fallback>
                  <p:oleObj name="CS ChemDraw Drawing" r:id="rId5" imgW="8876963" imgH="140780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3350" y="1905000"/>
                          <a:ext cx="8877300" cy="14081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524759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16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Catalytic Hydrogenation</a:t>
            </a:r>
          </a:p>
          <a:p>
            <a:pPr algn="just" eaLnBrk="0" hangingPunct="0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Like C=C double bond, carbonyl double bonds can be reduced by catalytic </a:t>
            </a:r>
            <a:r>
              <a:rPr lang="en-US" dirty="0" smtClean="0">
                <a:solidFill>
                  <a:srgbClr val="0000CC"/>
                </a:solidFill>
              </a:rPr>
              <a:t>hydrogenation. This </a:t>
            </a:r>
            <a:r>
              <a:rPr lang="en-US" dirty="0">
                <a:solidFill>
                  <a:srgbClr val="0000CC"/>
                </a:solidFill>
              </a:rPr>
              <a:t>reaction is widely used in industry.</a:t>
            </a:r>
          </a:p>
          <a:p>
            <a:pPr algn="just">
              <a:defRPr/>
            </a:pPr>
            <a:endParaRPr lang="en-US" sz="1000" dirty="0">
              <a:solidFill>
                <a:srgbClr val="500000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500000"/>
                </a:solidFill>
              </a:rPr>
              <a:t>Raney nickel, finely divided Ni powder saturated with hydrogen gas, Pt and Rh are used as </a:t>
            </a:r>
            <a:r>
              <a:rPr lang="en-US" b="1" dirty="0" smtClean="0">
                <a:solidFill>
                  <a:srgbClr val="500000"/>
                </a:solidFill>
              </a:rPr>
              <a:t>catalysts</a:t>
            </a:r>
          </a:p>
          <a:p>
            <a:pPr algn="just">
              <a:defRPr/>
            </a:pPr>
            <a:endParaRPr lang="en-US" sz="1600" b="1" dirty="0">
              <a:solidFill>
                <a:srgbClr val="500000"/>
              </a:solidFill>
              <a:latin typeface="Tahoma" pitchFamily="34" charset="0"/>
            </a:endParaRPr>
          </a:p>
          <a:p>
            <a:pPr algn="just">
              <a:defRPr/>
            </a:pPr>
            <a:endParaRPr lang="en-US" sz="1600" b="1" dirty="0" smtClean="0">
              <a:solidFill>
                <a:srgbClr val="500000"/>
              </a:solidFill>
              <a:latin typeface="Tahoma" pitchFamily="34" charset="0"/>
            </a:endParaRPr>
          </a:p>
          <a:p>
            <a:pPr algn="just">
              <a:defRPr/>
            </a:pPr>
            <a:endParaRPr lang="en-US" sz="1600" b="1" dirty="0">
              <a:solidFill>
                <a:srgbClr val="500000"/>
              </a:solidFill>
              <a:latin typeface="Tahoma" pitchFamily="34" charset="0"/>
            </a:endParaRPr>
          </a:p>
          <a:p>
            <a:pPr algn="just">
              <a:defRPr/>
            </a:pPr>
            <a:endParaRPr lang="en-US" sz="1600" b="1" dirty="0" smtClean="0">
              <a:solidFill>
                <a:srgbClr val="500000"/>
              </a:solidFill>
              <a:latin typeface="Tahoma" pitchFamily="34" charset="0"/>
            </a:endParaRPr>
          </a:p>
          <a:p>
            <a:pPr algn="just">
              <a:defRPr/>
            </a:pPr>
            <a:endParaRPr lang="en-US" sz="1600" b="1" dirty="0" smtClean="0">
              <a:solidFill>
                <a:srgbClr val="500000"/>
              </a:solidFill>
              <a:latin typeface="Tahoma" pitchFamily="34" charset="0"/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Addition of HCN</a:t>
            </a:r>
          </a:p>
          <a:p>
            <a:pPr algn="just">
              <a:defRPr/>
            </a:pPr>
            <a:endParaRPr lang="en-US" sz="8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HCN can react with ketones or aldehydes in the presence of </a:t>
            </a:r>
            <a:r>
              <a:rPr lang="en-US" dirty="0" err="1">
                <a:solidFill>
                  <a:srgbClr val="0000CC"/>
                </a:solidFill>
              </a:rPr>
              <a:t>NaCN</a:t>
            </a:r>
            <a:r>
              <a:rPr lang="en-US" dirty="0">
                <a:solidFill>
                  <a:srgbClr val="0000CC"/>
                </a:solidFill>
              </a:rPr>
              <a:t> or KCN in base to form cyanohydrins. HCN is highly </a:t>
            </a:r>
            <a:r>
              <a:rPr lang="en-US" dirty="0" smtClean="0">
                <a:solidFill>
                  <a:srgbClr val="0000CC"/>
                </a:solidFill>
              </a:rPr>
              <a:t>toxic</a:t>
            </a: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Reactivity formaldehyde &gt; aldehydes &gt; ketones &gt;&gt; bulky ketones</a:t>
            </a:r>
          </a:p>
          <a:p>
            <a:pPr algn="just">
              <a:defRPr/>
            </a:pPr>
            <a:endParaRPr lang="en-US" sz="1600" b="1" dirty="0">
              <a:solidFill>
                <a:srgbClr val="500000"/>
              </a:solidFill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66800" y="2622179"/>
            <a:ext cx="7400968" cy="4083421"/>
            <a:chOff x="1066800" y="2622179"/>
            <a:chExt cx="7400968" cy="4083421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3543196"/>
                </p:ext>
              </p:extLst>
            </p:nvPr>
          </p:nvGraphicFramePr>
          <p:xfrm>
            <a:off x="2590800" y="2622179"/>
            <a:ext cx="5106650" cy="1340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4" name="CS ChemDraw Drawing" r:id="rId3" imgW="5534682" imgH="1456556" progId="ChemDraw.Document.6.0">
                    <p:embed/>
                  </p:oleObj>
                </mc:Choice>
                <mc:Fallback>
                  <p:oleObj name="CS ChemDraw Drawing" r:id="rId3" imgW="5534682" imgH="1456556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90800" y="2622179"/>
                          <a:ext cx="5106650" cy="13402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" name="Picture 13" descr="18_07-84UN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12567"/>
            <a:stretch/>
          </p:blipFill>
          <p:spPr bwMode="auto">
            <a:xfrm>
              <a:off x="1066800" y="5119688"/>
              <a:ext cx="7400968" cy="1585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489364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1600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Addition </a:t>
            </a:r>
            <a:r>
              <a:rPr lang="en-US" sz="2000" b="1" dirty="0">
                <a:solidFill>
                  <a:srgbClr val="003300"/>
                </a:solidFill>
              </a:rPr>
              <a:t>of </a:t>
            </a:r>
            <a:r>
              <a:rPr lang="en-US" sz="2000" b="1" dirty="0" smtClean="0">
                <a:solidFill>
                  <a:srgbClr val="003300"/>
                </a:solidFill>
              </a:rPr>
              <a:t>HCN</a:t>
            </a:r>
          </a:p>
          <a:p>
            <a:pPr algn="just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Formation of Imines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Under proper conditions, either ammonia or a primary amine reacts with ketone or and aldehyde to form an imine. </a:t>
            </a: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This is through Nucleophilic addition of ammonia or primary amine, followed by elimination of water molecule (C=O becomes C=N-R</a:t>
            </a:r>
            <a:r>
              <a:rPr lang="en-US" b="1" dirty="0" smtClean="0">
                <a:solidFill>
                  <a:srgbClr val="500000"/>
                </a:solidFill>
              </a:rPr>
              <a:t>).</a:t>
            </a:r>
            <a:endParaRPr lang="en-US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Like amines, imines are basic; a substituted imine is called a </a:t>
            </a:r>
            <a:r>
              <a:rPr lang="en-US" b="1" dirty="0" err="1">
                <a:solidFill>
                  <a:srgbClr val="500000"/>
                </a:solidFill>
              </a:rPr>
              <a:t>schiff</a:t>
            </a:r>
            <a:r>
              <a:rPr lang="en-US" b="1" dirty="0">
                <a:solidFill>
                  <a:srgbClr val="500000"/>
                </a:solidFill>
              </a:rPr>
              <a:t> base</a:t>
            </a:r>
            <a:r>
              <a:rPr lang="en-US" b="1" dirty="0" smtClean="0">
                <a:solidFill>
                  <a:srgbClr val="500000"/>
                </a:solidFill>
              </a:rPr>
              <a:t>.</a:t>
            </a:r>
            <a:endParaRPr lang="en-US" sz="1600" b="1" dirty="0">
              <a:solidFill>
                <a:srgbClr val="500000"/>
              </a:solidFill>
              <a:latin typeface="Tahom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7824" y="609600"/>
            <a:ext cx="8318976" cy="6096000"/>
            <a:chOff x="304800" y="609600"/>
            <a:chExt cx="8318976" cy="6096000"/>
          </a:xfrm>
        </p:grpSpPr>
        <p:pic>
          <p:nvPicPr>
            <p:cNvPr id="3" name="Picture 10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3242650" y="609600"/>
              <a:ext cx="4529750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9" descr="18_07-89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1479" b="15536"/>
            <a:stretch/>
          </p:blipFill>
          <p:spPr bwMode="auto">
            <a:xfrm>
              <a:off x="609600" y="5147740"/>
              <a:ext cx="8014176" cy="1557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304800" y="2306835"/>
              <a:ext cx="2895600" cy="646331"/>
            </a:xfrm>
            <a:prstGeom prst="rect">
              <a:avLst/>
            </a:prstGeom>
            <a:ln>
              <a:solidFill>
                <a:srgbClr val="0033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2A0015"/>
                  </a:solidFill>
                  <a:latin typeface="Calibri" pitchFamily="34" charset="0"/>
                </a:rPr>
                <a:t>Practice 20.35, 20.36 P. 964</a:t>
              </a:r>
            </a:p>
            <a:p>
              <a:r>
                <a:rPr lang="en-US" b="1" dirty="0" smtClean="0">
                  <a:solidFill>
                    <a:srgbClr val="2A0015"/>
                  </a:solidFill>
                  <a:latin typeface="Calibri" pitchFamily="34" charset="0"/>
                </a:rPr>
                <a:t>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250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10600" cy="47782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b="1" dirty="0">
              <a:latin typeface="Arial Black" panose="020B0A04020102020204" pitchFamily="34" charset="0"/>
            </a:endParaRPr>
          </a:p>
          <a:p>
            <a:pPr algn="ctr">
              <a:spcBef>
                <a:spcPct val="50000"/>
              </a:spcBef>
              <a:defRPr/>
            </a:pPr>
            <a:endParaRPr lang="en-US" sz="900" dirty="0" smtClean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This reaction is pH dependent. The loss of water is acid catalyzed, but acid destroys </a:t>
            </a:r>
            <a:r>
              <a:rPr lang="en-US" dirty="0" smtClean="0">
                <a:solidFill>
                  <a:srgbClr val="0000CC"/>
                </a:solidFill>
              </a:rPr>
              <a:t>nucleophiles. </a:t>
            </a:r>
            <a:r>
              <a:rPr lang="en-US" dirty="0" smtClean="0">
                <a:solidFill>
                  <a:srgbClr val="500000"/>
                </a:solidFill>
              </a:rPr>
              <a:t>Optimum </a:t>
            </a:r>
            <a:r>
              <a:rPr lang="en-US" dirty="0">
                <a:solidFill>
                  <a:srgbClr val="500000"/>
                </a:solidFill>
              </a:rPr>
              <a:t>pH is around </a:t>
            </a:r>
            <a:r>
              <a:rPr lang="en-US" dirty="0" smtClean="0">
                <a:solidFill>
                  <a:srgbClr val="500000"/>
                </a:solidFill>
              </a:rPr>
              <a:t>4.5        </a:t>
            </a:r>
            <a:r>
              <a:rPr lang="en-US" sz="2800" b="1" dirty="0" smtClean="0">
                <a:solidFill>
                  <a:srgbClr val="006600"/>
                </a:solidFill>
              </a:rPr>
              <a:t>NH</a:t>
            </a:r>
            <a:r>
              <a:rPr lang="en-US" sz="2800" b="1" baseline="-25000" dirty="0" smtClean="0">
                <a:solidFill>
                  <a:srgbClr val="006600"/>
                </a:solidFill>
              </a:rPr>
              <a:t>3</a:t>
            </a:r>
            <a:r>
              <a:rPr lang="en-US" sz="2800" b="1" dirty="0" smtClean="0">
                <a:solidFill>
                  <a:srgbClr val="006600"/>
                </a:solidFill>
              </a:rPr>
              <a:t> </a:t>
            </a:r>
            <a:r>
              <a:rPr lang="en-US" sz="2800" b="1" dirty="0">
                <a:solidFill>
                  <a:srgbClr val="006600"/>
                </a:solidFill>
              </a:rPr>
              <a:t>+  H</a:t>
            </a:r>
            <a:r>
              <a:rPr lang="en-US" sz="2800" b="1" baseline="30000" dirty="0">
                <a:solidFill>
                  <a:srgbClr val="006600"/>
                </a:solidFill>
              </a:rPr>
              <a:t>+</a:t>
            </a:r>
            <a:r>
              <a:rPr lang="en-US" sz="2800" b="1" dirty="0">
                <a:solidFill>
                  <a:srgbClr val="006600"/>
                </a:solidFill>
              </a:rPr>
              <a:t> </a:t>
            </a:r>
            <a:r>
              <a:rPr lang="en-US" sz="2800" b="1" dirty="0">
                <a:solidFill>
                  <a:srgbClr val="006600"/>
                </a:solidFill>
                <a:sym typeface="Symbol" pitchFamily="18" charset="2"/>
              </a:rPr>
              <a:t> NH</a:t>
            </a:r>
            <a:r>
              <a:rPr lang="en-US" sz="2800" b="1" baseline="-25000" dirty="0">
                <a:solidFill>
                  <a:srgbClr val="006600"/>
                </a:solidFill>
                <a:sym typeface="Symbol" pitchFamily="18" charset="2"/>
              </a:rPr>
              <a:t>4</a:t>
            </a:r>
            <a:r>
              <a:rPr lang="en-US" sz="2800" b="1" baseline="30000" dirty="0">
                <a:solidFill>
                  <a:srgbClr val="006600"/>
                </a:solidFill>
                <a:sym typeface="Symbol" pitchFamily="18" charset="2"/>
              </a:rPr>
              <a:t>+</a:t>
            </a:r>
            <a:r>
              <a:rPr lang="en-US" sz="2800" b="1" dirty="0">
                <a:solidFill>
                  <a:srgbClr val="006600"/>
                </a:solidFill>
                <a:sym typeface="Symbol" pitchFamily="18" charset="2"/>
              </a:rPr>
              <a:t> </a:t>
            </a:r>
            <a:r>
              <a:rPr lang="en-US" sz="1600" b="1" dirty="0">
                <a:solidFill>
                  <a:srgbClr val="500000"/>
                </a:solidFill>
                <a:sym typeface="Symbol" pitchFamily="18" charset="2"/>
              </a:rPr>
              <a:t>(not nucleophilic</a:t>
            </a:r>
            <a:r>
              <a:rPr lang="en-US" sz="1600" b="1" dirty="0" smtClean="0">
                <a:solidFill>
                  <a:srgbClr val="500000"/>
                </a:solidFill>
                <a:sym typeface="Symbol" pitchFamily="18" charset="2"/>
              </a:rPr>
              <a:t>)</a:t>
            </a:r>
            <a:endParaRPr lang="en-US" sz="1600" dirty="0">
              <a:solidFill>
                <a:srgbClr val="500000"/>
              </a:solidFill>
              <a:sym typeface="Symbol" pitchFamily="18" charset="2"/>
            </a:endParaRPr>
          </a:p>
          <a:p>
            <a:pPr algn="ctr">
              <a:spcBef>
                <a:spcPct val="50000"/>
              </a:spcBef>
              <a:defRPr/>
            </a:pPr>
            <a:endParaRPr lang="en-US" sz="900" dirty="0" smtClean="0">
              <a:solidFill>
                <a:srgbClr val="003300"/>
              </a:solidFill>
              <a:sym typeface="Symbol" pitchFamily="18" charset="2"/>
            </a:endParaRPr>
          </a:p>
          <a:p>
            <a:pPr algn="ctr">
              <a:spcBef>
                <a:spcPct val="50000"/>
              </a:spcBef>
              <a:defRPr/>
            </a:pPr>
            <a:endParaRPr lang="en-US" sz="900" dirty="0">
              <a:solidFill>
                <a:srgbClr val="003300"/>
              </a:solidFill>
              <a:sym typeface="Symbol" pitchFamily="18" charset="2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Mechanism of Imine Formation</a:t>
            </a:r>
          </a:p>
          <a:p>
            <a:pPr eaLnBrk="0" hangingPunct="0">
              <a:defRPr/>
            </a:pPr>
            <a:endParaRPr lang="en-US" sz="1000" b="1" dirty="0">
              <a:solidFill>
                <a:schemeClr val="accent2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Acid-catalyzed addition of the amine to the carbonyl compound group.</a:t>
            </a: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Acid-catalyzed dehydration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2880920"/>
            <a:ext cx="8610600" cy="3824680"/>
            <a:chOff x="228600" y="2880920"/>
            <a:chExt cx="8610600" cy="3824680"/>
          </a:xfrm>
        </p:grpSpPr>
        <p:pic>
          <p:nvPicPr>
            <p:cNvPr id="39939" name="Picture 5" descr="18_07-90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4804"/>
            <a:stretch/>
          </p:blipFill>
          <p:spPr bwMode="auto">
            <a:xfrm>
              <a:off x="303475" y="2880920"/>
              <a:ext cx="8385976" cy="1614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0" name="Picture 6" descr="18_07-91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2110"/>
            <a:stretch/>
          </p:blipFill>
          <p:spPr bwMode="auto">
            <a:xfrm>
              <a:off x="228600" y="4890378"/>
              <a:ext cx="8610600" cy="1815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204788"/>
            <a:ext cx="8610600" cy="12003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b="1" dirty="0">
              <a:latin typeface="Arial Black" panose="020B0A04020102020204" pitchFamily="34" charset="0"/>
            </a:endParaRPr>
          </a:p>
          <a:p>
            <a:pPr algn="ctr">
              <a:spcBef>
                <a:spcPct val="50000"/>
              </a:spcBef>
              <a:defRPr/>
            </a:pPr>
            <a:endParaRPr lang="en-US" sz="1600" dirty="0">
              <a:solidFill>
                <a:srgbClr val="003300"/>
              </a:solidFill>
              <a:sym typeface="Symbol" pitchFamily="18" charset="2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Other Condensations</a:t>
            </a:r>
          </a:p>
        </p:txBody>
      </p:sp>
      <p:pic>
        <p:nvPicPr>
          <p:cNvPr id="40963" name="Picture 5" descr="18_08-009UNRev1"/>
          <p:cNvPicPr>
            <a:picLocks noChangeAspect="1" noChangeArrowheads="1"/>
          </p:cNvPicPr>
          <p:nvPr/>
        </p:nvPicPr>
        <p:blipFill rotWithShape="1">
          <a:blip r:embed="rId2" cstate="print"/>
          <a:srcRect b="5921"/>
          <a:stretch/>
        </p:blipFill>
        <p:spPr bwMode="auto">
          <a:xfrm>
            <a:off x="304800" y="2051125"/>
            <a:ext cx="8610600" cy="43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895600" y="1143000"/>
            <a:ext cx="59436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20.15 to 20.18 P. 950, 20.19, 20.20 P. 952, 20.21 to 20.24 P. 954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7" descr="18_00-03UN"/>
          <p:cNvPicPr>
            <a:picLocks noChangeAspect="1" noChangeArrowheads="1"/>
          </p:cNvPicPr>
          <p:nvPr/>
        </p:nvPicPr>
        <p:blipFill rotWithShape="1">
          <a:blip r:embed="rId2" cstate="print"/>
          <a:srcRect b="10420"/>
          <a:stretch/>
        </p:blipFill>
        <p:spPr bwMode="auto">
          <a:xfrm>
            <a:off x="533400" y="2257313"/>
            <a:ext cx="8001000" cy="193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12"/>
          <p:cNvPicPr>
            <a:picLocks noChangeAspect="1" noChangeArrowheads="1"/>
          </p:cNvPicPr>
          <p:nvPr/>
        </p:nvPicPr>
        <p:blipFill rotWithShape="1">
          <a:blip r:embed="rId3" cstate="print"/>
          <a:srcRect b="8527"/>
          <a:stretch/>
        </p:blipFill>
        <p:spPr bwMode="auto">
          <a:xfrm>
            <a:off x="3733800" y="4780778"/>
            <a:ext cx="5334000" cy="192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20313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CARBONYL COMPOUNDS</a:t>
            </a:r>
          </a:p>
          <a:p>
            <a:pPr algn="just"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6600"/>
                </a:solidFill>
              </a:rPr>
              <a:t>Carbonyl Structure</a:t>
            </a:r>
          </a:p>
          <a:p>
            <a:pPr algn="just" eaLnBrk="0" hangingPunct="0">
              <a:defRPr/>
            </a:pPr>
            <a:endParaRPr lang="en-US" sz="1000" dirty="0"/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The carbonyl carbon is sp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hybridized carbon bonded to three other atoms through coplanar sigma bonds oriented about 120</a:t>
            </a:r>
            <a:r>
              <a:rPr lang="en-US" dirty="0">
                <a:solidFill>
                  <a:srgbClr val="0000CC"/>
                </a:solidFill>
                <a:cs typeface="Times New Roman" pitchFamily="18" charset="0"/>
              </a:rPr>
              <a:t>° apart.</a:t>
            </a: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C=O bond is shorter, stronger, and more polar than C=C bond in alkenes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52400" y="4517426"/>
            <a:ext cx="3482505" cy="171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04800" y="204788"/>
            <a:ext cx="8610600" cy="149271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Oxidation of Aldehydes</a:t>
            </a:r>
          </a:p>
          <a:p>
            <a:pPr algn="just" eaLnBrk="0" hangingPunct="0">
              <a:defRPr/>
            </a:pPr>
            <a:endParaRPr lang="en-US" sz="1100" b="1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Easily oxidized to carboxylic acids.</a:t>
            </a:r>
          </a:p>
        </p:txBody>
      </p:sp>
      <p:pic>
        <p:nvPicPr>
          <p:cNvPr id="41987" name="Picture 7" descr="18_08-054UN"/>
          <p:cNvPicPr>
            <a:picLocks noChangeAspect="1" noChangeArrowheads="1"/>
          </p:cNvPicPr>
          <p:nvPr/>
        </p:nvPicPr>
        <p:blipFill rotWithShape="1">
          <a:blip r:embed="rId2" cstate="print"/>
          <a:srcRect b="4551"/>
          <a:stretch/>
        </p:blipFill>
        <p:spPr bwMode="auto">
          <a:xfrm>
            <a:off x="609600" y="1672339"/>
            <a:ext cx="7848600" cy="503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632480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1600" b="1" dirty="0"/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Oxidation of Aldehydes: </a:t>
            </a:r>
            <a:r>
              <a:rPr lang="en-US" sz="2000" b="1" dirty="0" err="1">
                <a:solidFill>
                  <a:srgbClr val="003300"/>
                </a:solidFill>
              </a:rPr>
              <a:t>Tollens</a:t>
            </a:r>
            <a:r>
              <a:rPr lang="en-US" sz="2000" b="1" dirty="0">
                <a:solidFill>
                  <a:srgbClr val="003300"/>
                </a:solidFill>
              </a:rPr>
              <a:t> Test</a:t>
            </a:r>
          </a:p>
          <a:p>
            <a:pPr eaLnBrk="0" hangingPunct="0">
              <a:defRPr/>
            </a:pPr>
            <a:endParaRPr lang="en-US" dirty="0"/>
          </a:p>
          <a:p>
            <a:pPr algn="just" eaLnBrk="0" hangingPunct="0">
              <a:defRPr/>
            </a:pPr>
            <a:r>
              <a:rPr lang="en-US" dirty="0">
                <a:solidFill>
                  <a:srgbClr val="500000"/>
                </a:solidFill>
              </a:rPr>
              <a:t>Add ammonia solution to AgNO</a:t>
            </a:r>
            <a:r>
              <a:rPr lang="en-US" baseline="-25000" dirty="0">
                <a:solidFill>
                  <a:srgbClr val="500000"/>
                </a:solidFill>
              </a:rPr>
              <a:t>3</a:t>
            </a:r>
            <a:r>
              <a:rPr lang="en-US" dirty="0">
                <a:solidFill>
                  <a:srgbClr val="500000"/>
                </a:solidFill>
              </a:rPr>
              <a:t> solution until precipitate dissolves</a:t>
            </a:r>
          </a:p>
          <a:p>
            <a:pPr algn="just" eaLnBrk="0" hangingPunct="0">
              <a:defRPr/>
            </a:pPr>
            <a:r>
              <a:rPr lang="en-US" dirty="0">
                <a:solidFill>
                  <a:srgbClr val="500000"/>
                </a:solidFill>
              </a:rPr>
              <a:t>Aldehyde reaction forms a silver mirror</a:t>
            </a:r>
            <a:r>
              <a:rPr lang="en-US" dirty="0" smtClean="0">
                <a:solidFill>
                  <a:srgbClr val="500000"/>
                </a:solidFill>
              </a:rPr>
              <a:t>.</a:t>
            </a:r>
          </a:p>
          <a:p>
            <a:pPr algn="just" eaLnBrk="0" hangingPunct="0">
              <a:defRPr/>
            </a:pPr>
            <a:endParaRPr lang="en-US" dirty="0">
              <a:solidFill>
                <a:srgbClr val="500000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FF0066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sz="800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Reduction of ketones and aldehydes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Ketones and aldehydes are commonly reduced by sodium </a:t>
            </a:r>
            <a:r>
              <a:rPr lang="en-US" dirty="0" err="1">
                <a:solidFill>
                  <a:srgbClr val="0000CC"/>
                </a:solidFill>
              </a:rPr>
              <a:t>borohydride</a:t>
            </a:r>
            <a:r>
              <a:rPr lang="en-US" dirty="0">
                <a:solidFill>
                  <a:srgbClr val="0000CC"/>
                </a:solidFill>
              </a:rPr>
              <a:t> (NaBH</a:t>
            </a:r>
            <a:r>
              <a:rPr lang="en-US" baseline="-25000" dirty="0">
                <a:solidFill>
                  <a:srgbClr val="0000CC"/>
                </a:solidFill>
              </a:rPr>
              <a:t>4</a:t>
            </a:r>
            <a:r>
              <a:rPr lang="en-US" dirty="0">
                <a:solidFill>
                  <a:srgbClr val="0000CC"/>
                </a:solidFill>
              </a:rPr>
              <a:t>) to form secondary and primary alcohols, respectively.</a:t>
            </a: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Sodium </a:t>
            </a:r>
            <a:r>
              <a:rPr lang="en-US" b="1" dirty="0" err="1">
                <a:solidFill>
                  <a:srgbClr val="500000"/>
                </a:solidFill>
              </a:rPr>
              <a:t>borohydride</a:t>
            </a:r>
            <a:r>
              <a:rPr lang="en-US" b="1" dirty="0">
                <a:solidFill>
                  <a:srgbClr val="500000"/>
                </a:solidFill>
              </a:rPr>
              <a:t>, NaBH</a:t>
            </a:r>
            <a:r>
              <a:rPr lang="en-US" b="1" baseline="-25000" dirty="0">
                <a:solidFill>
                  <a:srgbClr val="500000"/>
                </a:solidFill>
              </a:rPr>
              <a:t>4</a:t>
            </a:r>
            <a:r>
              <a:rPr lang="en-US" b="1" dirty="0">
                <a:solidFill>
                  <a:srgbClr val="500000"/>
                </a:solidFill>
              </a:rPr>
              <a:t>, reduces C=O, but not C=C.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1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Lithium aluminum hydride, LiAlH</a:t>
            </a:r>
            <a:r>
              <a:rPr lang="en-US" b="1" baseline="-25000" dirty="0">
                <a:solidFill>
                  <a:srgbClr val="500000"/>
                </a:solidFill>
              </a:rPr>
              <a:t>4</a:t>
            </a:r>
            <a:r>
              <a:rPr lang="en-US" b="1" dirty="0">
                <a:solidFill>
                  <a:srgbClr val="500000"/>
                </a:solidFill>
              </a:rPr>
              <a:t>, much stronger, difficult to handle.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sz="14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Hydrogen gas with catalyst also reduces the C=C bond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276870"/>
              </p:ext>
            </p:extLst>
          </p:nvPr>
        </p:nvGraphicFramePr>
        <p:xfrm>
          <a:off x="457200" y="2057400"/>
          <a:ext cx="8362146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CS ChemDraw Drawing" r:id="rId3" imgW="7385061" imgH="1548148" progId="ChemDraw.Document.6.0">
                  <p:embed/>
                </p:oleObj>
              </mc:Choice>
              <mc:Fallback>
                <p:oleObj name="CS ChemDraw Drawing" r:id="rId3" imgW="7385061" imgH="154814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2057400"/>
                        <a:ext cx="8362146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304800" y="204788"/>
            <a:ext cx="8610600" cy="427809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>
              <a:defRPr/>
            </a:pPr>
            <a:endParaRPr lang="en-US" sz="800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Deoxygenation</a:t>
            </a:r>
            <a:r>
              <a:rPr lang="en-US" sz="2000" b="1" dirty="0">
                <a:solidFill>
                  <a:srgbClr val="003300"/>
                </a:solidFill>
              </a:rPr>
              <a:t> of Ketones and Aldehydes</a:t>
            </a:r>
          </a:p>
          <a:p>
            <a:pPr algn="just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 </a:t>
            </a:r>
            <a:r>
              <a:rPr lang="en-US" dirty="0" err="1">
                <a:solidFill>
                  <a:srgbClr val="0000CC"/>
                </a:solidFill>
              </a:rPr>
              <a:t>deoxygenation</a:t>
            </a:r>
            <a:r>
              <a:rPr lang="en-US" dirty="0">
                <a:solidFill>
                  <a:srgbClr val="0000CC"/>
                </a:solidFill>
              </a:rPr>
              <a:t> replaces the carbonyl oxygen atom of a ketone or aldehyde with two hydrogen atoms, reducing the carbonyl group past the alcohol stage all the way to a methylene group (Reduction of C=O to CH</a:t>
            </a:r>
            <a:r>
              <a:rPr lang="en-US" baseline="-25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).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Two methods</a:t>
            </a:r>
            <a:r>
              <a:rPr lang="en-US" dirty="0" smtClean="0">
                <a:solidFill>
                  <a:srgbClr val="0000CC"/>
                </a:solidFill>
              </a:rPr>
              <a:t>: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  <a:defRPr/>
            </a:pPr>
            <a:r>
              <a:rPr lang="en-US" i="1" dirty="0">
                <a:solidFill>
                  <a:srgbClr val="500000"/>
                </a:solidFill>
              </a:rPr>
              <a:t> </a:t>
            </a:r>
            <a:r>
              <a:rPr lang="en-US" sz="2000" b="1" dirty="0" err="1" smtClean="0">
                <a:solidFill>
                  <a:srgbClr val="500000"/>
                </a:solidFill>
              </a:rPr>
              <a:t>Clemmensen</a:t>
            </a:r>
            <a:r>
              <a:rPr lang="en-US" sz="2000" b="1" dirty="0" smtClean="0">
                <a:solidFill>
                  <a:srgbClr val="500000"/>
                </a:solidFill>
              </a:rPr>
              <a:t> </a:t>
            </a:r>
            <a:r>
              <a:rPr lang="en-US" sz="2000" b="1" dirty="0">
                <a:solidFill>
                  <a:srgbClr val="500000"/>
                </a:solidFill>
              </a:rPr>
              <a:t>reduction if molecule is stable in hot acid.</a:t>
            </a:r>
          </a:p>
          <a:p>
            <a:pPr marL="742950" lvl="1" indent="-285750">
              <a:buFont typeface="Wingdings" panose="05000000000000000000" pitchFamily="2" charset="2"/>
              <a:buChar char="q"/>
              <a:defRPr/>
            </a:pPr>
            <a:endParaRPr lang="en-US" sz="2000" b="1" dirty="0">
              <a:solidFill>
                <a:srgbClr val="5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500000"/>
                </a:solidFill>
              </a:rPr>
              <a:t> </a:t>
            </a:r>
            <a:r>
              <a:rPr lang="en-US" sz="2000" b="1" dirty="0" smtClean="0">
                <a:solidFill>
                  <a:srgbClr val="500000"/>
                </a:solidFill>
              </a:rPr>
              <a:t>Wolff-</a:t>
            </a:r>
            <a:r>
              <a:rPr lang="en-US" sz="2000" b="1" dirty="0" err="1" smtClean="0">
                <a:solidFill>
                  <a:srgbClr val="500000"/>
                </a:solidFill>
              </a:rPr>
              <a:t>Kishner</a:t>
            </a:r>
            <a:r>
              <a:rPr lang="en-US" sz="2000" b="1" dirty="0" smtClean="0">
                <a:solidFill>
                  <a:srgbClr val="500000"/>
                </a:solidFill>
              </a:rPr>
              <a:t> </a:t>
            </a:r>
            <a:r>
              <a:rPr lang="en-US" sz="2000" b="1" dirty="0">
                <a:solidFill>
                  <a:srgbClr val="500000"/>
                </a:solidFill>
              </a:rPr>
              <a:t>reduction if molecule is stable in very strong base</a:t>
            </a:r>
          </a:p>
          <a:p>
            <a:pPr>
              <a:defRPr/>
            </a:pPr>
            <a:endParaRPr lang="en-US" sz="1600" b="1" dirty="0">
              <a:solidFill>
                <a:srgbClr val="CC0066"/>
              </a:solidFill>
              <a:latin typeface="Tahoma" pitchFamily="34" charset="0"/>
            </a:endParaRPr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498975"/>
            <a:ext cx="8839200" cy="197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36471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Deoxygenation</a:t>
            </a:r>
            <a:r>
              <a:rPr lang="en-US" sz="2000" b="1" dirty="0">
                <a:solidFill>
                  <a:srgbClr val="003300"/>
                </a:solidFill>
              </a:rPr>
              <a:t>: Wolff-</a:t>
            </a:r>
            <a:r>
              <a:rPr lang="en-US" sz="2000" b="1" dirty="0" err="1">
                <a:solidFill>
                  <a:srgbClr val="003300"/>
                </a:solidFill>
              </a:rPr>
              <a:t>Kisher</a:t>
            </a:r>
            <a:r>
              <a:rPr lang="en-US" sz="2000" b="1" dirty="0">
                <a:solidFill>
                  <a:srgbClr val="003300"/>
                </a:solidFill>
              </a:rPr>
              <a:t> Reduction</a:t>
            </a:r>
            <a:r>
              <a:rPr lang="en-US" sz="2000" dirty="0">
                <a:solidFill>
                  <a:srgbClr val="003300"/>
                </a:solidFill>
              </a:rPr>
              <a:t> 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Compounds that cannot survive treatment with hot acid can be deoxygenated using </a:t>
            </a:r>
            <a:r>
              <a:rPr lang="en-US" b="1" dirty="0">
                <a:solidFill>
                  <a:srgbClr val="006600"/>
                </a:solidFill>
              </a:rPr>
              <a:t>Wolff-</a:t>
            </a:r>
            <a:r>
              <a:rPr lang="en-US" b="1" dirty="0" err="1">
                <a:solidFill>
                  <a:srgbClr val="006600"/>
                </a:solidFill>
              </a:rPr>
              <a:t>Kischner</a:t>
            </a:r>
            <a:r>
              <a:rPr lang="en-US" b="1" dirty="0">
                <a:solidFill>
                  <a:srgbClr val="006600"/>
                </a:solidFill>
              </a:rPr>
              <a:t> reduction</a:t>
            </a:r>
            <a:r>
              <a:rPr lang="en-US" dirty="0" smtClean="0">
                <a:solidFill>
                  <a:srgbClr val="006600"/>
                </a:solidFill>
              </a:rPr>
              <a:t>.</a:t>
            </a:r>
            <a:endParaRPr lang="en-US" dirty="0">
              <a:solidFill>
                <a:srgbClr val="0066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C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The Ketone or aldehyde is converted to its </a:t>
            </a:r>
            <a:r>
              <a:rPr lang="en-US" b="1" dirty="0" err="1">
                <a:solidFill>
                  <a:srgbClr val="500000"/>
                </a:solidFill>
              </a:rPr>
              <a:t>hydrazone</a:t>
            </a:r>
            <a:r>
              <a:rPr lang="en-US" b="1" dirty="0">
                <a:solidFill>
                  <a:srgbClr val="500000"/>
                </a:solidFill>
              </a:rPr>
              <a:t>, which is heated with strong base like KOH or potassium </a:t>
            </a:r>
            <a:r>
              <a:rPr lang="en-US" b="1" i="1" dirty="0">
                <a:solidFill>
                  <a:srgbClr val="500000"/>
                </a:solidFill>
              </a:rPr>
              <a:t>t</a:t>
            </a:r>
            <a:r>
              <a:rPr lang="en-US" b="1" dirty="0">
                <a:solidFill>
                  <a:srgbClr val="500000"/>
                </a:solidFill>
              </a:rPr>
              <a:t>-</a:t>
            </a:r>
            <a:r>
              <a:rPr lang="en-US" b="1" dirty="0" err="1">
                <a:solidFill>
                  <a:srgbClr val="500000"/>
                </a:solidFill>
              </a:rPr>
              <a:t>butoxide</a:t>
            </a:r>
            <a:r>
              <a:rPr lang="en-US" b="1" dirty="0">
                <a:solidFill>
                  <a:srgbClr val="500000"/>
                </a:solidFill>
              </a:rPr>
              <a:t>, using a high-boiling solvent (ethylene glycol, </a:t>
            </a:r>
            <a:r>
              <a:rPr lang="en-US" b="1" dirty="0" err="1">
                <a:solidFill>
                  <a:srgbClr val="500000"/>
                </a:solidFill>
              </a:rPr>
              <a:t>diethylene</a:t>
            </a:r>
            <a:r>
              <a:rPr lang="en-US" b="1" dirty="0">
                <a:solidFill>
                  <a:srgbClr val="500000"/>
                </a:solidFill>
              </a:rPr>
              <a:t> glycol, or DMSO).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A molecule of nitrogen is lost in the last steps of the reaction</a:t>
            </a:r>
          </a:p>
        </p:txBody>
      </p:sp>
      <p:pic>
        <p:nvPicPr>
          <p:cNvPr id="44035" name="Picture 8"/>
          <p:cNvPicPr>
            <a:picLocks noChangeAspect="1" noChangeArrowheads="1"/>
          </p:cNvPicPr>
          <p:nvPr/>
        </p:nvPicPr>
        <p:blipFill rotWithShape="1">
          <a:blip r:embed="rId2" cstate="print"/>
          <a:srcRect l="8346" b="9783"/>
          <a:stretch/>
        </p:blipFill>
        <p:spPr bwMode="auto">
          <a:xfrm>
            <a:off x="203306" y="3974951"/>
            <a:ext cx="8712093" cy="265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46193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Wolff-</a:t>
            </a:r>
            <a:r>
              <a:rPr lang="en-US" sz="2000" b="1" dirty="0" err="1" smtClean="0">
                <a:solidFill>
                  <a:srgbClr val="003300"/>
                </a:solidFill>
              </a:rPr>
              <a:t>Kisher</a:t>
            </a:r>
            <a:r>
              <a:rPr lang="en-US" sz="2000" b="1" dirty="0" smtClean="0">
                <a:solidFill>
                  <a:srgbClr val="003300"/>
                </a:solidFill>
              </a:rPr>
              <a:t> Reduction – Mechanism </a:t>
            </a:r>
            <a:r>
              <a:rPr lang="en-US" sz="2000" dirty="0" smtClean="0">
                <a:solidFill>
                  <a:srgbClr val="003300"/>
                </a:solidFill>
              </a:rPr>
              <a:t> </a:t>
            </a:r>
            <a:endParaRPr lang="en-US" sz="2000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8599" y="1530878"/>
            <a:ext cx="8686801" cy="4793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22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28600" y="174010"/>
            <a:ext cx="8610600" cy="175432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algn="ctr">
              <a:spcBef>
                <a:spcPct val="50000"/>
              </a:spcBef>
              <a:defRPr/>
            </a:pPr>
            <a:endParaRPr lang="en-US" sz="16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Deoxygenation</a:t>
            </a:r>
            <a:r>
              <a:rPr lang="en-US" sz="2000" b="1" dirty="0">
                <a:solidFill>
                  <a:srgbClr val="003300"/>
                </a:solidFill>
              </a:rPr>
              <a:t>: </a:t>
            </a:r>
            <a:r>
              <a:rPr lang="en-US" sz="2000" b="1" dirty="0" err="1">
                <a:solidFill>
                  <a:srgbClr val="003300"/>
                </a:solidFill>
              </a:rPr>
              <a:t>Clemmensen</a:t>
            </a:r>
            <a:r>
              <a:rPr lang="en-US" sz="2000" b="1" dirty="0">
                <a:solidFill>
                  <a:srgbClr val="003300"/>
                </a:solidFill>
              </a:rPr>
              <a:t> Reduction</a:t>
            </a:r>
          </a:p>
          <a:p>
            <a:pPr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00CC"/>
                </a:solidFill>
              </a:rPr>
              <a:t>This reaction </a:t>
            </a:r>
            <a:r>
              <a:rPr lang="en-US" dirty="0" smtClean="0">
                <a:solidFill>
                  <a:srgbClr val="0000CC"/>
                </a:solidFill>
              </a:rPr>
              <a:t>commonly </a:t>
            </a:r>
            <a:r>
              <a:rPr lang="en-US" dirty="0">
                <a:solidFill>
                  <a:srgbClr val="0000CC"/>
                </a:solidFill>
              </a:rPr>
              <a:t>converts </a:t>
            </a:r>
            <a:r>
              <a:rPr lang="en-US" dirty="0" err="1">
                <a:solidFill>
                  <a:srgbClr val="0000CC"/>
                </a:solidFill>
              </a:rPr>
              <a:t>acylbenzenes</a:t>
            </a:r>
            <a:r>
              <a:rPr lang="en-US" dirty="0">
                <a:solidFill>
                  <a:srgbClr val="0000CC"/>
                </a:solidFill>
              </a:rPr>
              <a:t> to </a:t>
            </a:r>
            <a:r>
              <a:rPr lang="en-US" dirty="0" err="1">
                <a:solidFill>
                  <a:srgbClr val="0000CC"/>
                </a:solidFill>
              </a:rPr>
              <a:t>alkylbenzenes</a:t>
            </a:r>
            <a:r>
              <a:rPr lang="en-US" sz="1600" dirty="0">
                <a:solidFill>
                  <a:srgbClr val="0000CC"/>
                </a:solidFill>
                <a:latin typeface="Tahoma" pitchFamily="34" charset="0"/>
              </a:rPr>
              <a:t>.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218295"/>
              </p:ext>
            </p:extLst>
          </p:nvPr>
        </p:nvGraphicFramePr>
        <p:xfrm>
          <a:off x="914400" y="1928336"/>
          <a:ext cx="7162800" cy="4131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0" name="CS ChemDraw Drawing" r:id="rId3" imgW="4601941" imgH="2654276" progId="ChemDraw.Document.6.0">
                  <p:embed/>
                </p:oleObj>
              </mc:Choice>
              <mc:Fallback>
                <p:oleObj name="CS ChemDraw Drawing" r:id="rId3" imgW="4601941" imgH="265427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928336"/>
                        <a:ext cx="7162800" cy="4131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4800" y="204788"/>
            <a:ext cx="8610600" cy="184665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algn="ctr">
              <a:spcBef>
                <a:spcPct val="50000"/>
              </a:spcBef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Baeyer-</a:t>
            </a:r>
            <a:r>
              <a:rPr lang="en-US" sz="2000" b="1" dirty="0" err="1" smtClean="0">
                <a:solidFill>
                  <a:srgbClr val="003300"/>
                </a:solidFill>
              </a:rPr>
              <a:t>Villiger</a:t>
            </a:r>
            <a:r>
              <a:rPr lang="en-US" sz="2000" b="1" dirty="0" smtClean="0">
                <a:solidFill>
                  <a:srgbClr val="003300"/>
                </a:solidFill>
              </a:rPr>
              <a:t> reaction</a:t>
            </a:r>
          </a:p>
          <a:p>
            <a:pPr>
              <a:defRPr/>
            </a:pPr>
            <a:endParaRPr lang="en-US" sz="1200" dirty="0" smtClean="0"/>
          </a:p>
          <a:p>
            <a:pPr>
              <a:defRPr/>
            </a:pPr>
            <a:r>
              <a:rPr lang="en-US" dirty="0" smtClean="0">
                <a:solidFill>
                  <a:srgbClr val="0000CC"/>
                </a:solidFill>
              </a:rPr>
              <a:t>An </a:t>
            </a:r>
            <a:r>
              <a:rPr lang="en-US" dirty="0">
                <a:solidFill>
                  <a:srgbClr val="0000CC"/>
                </a:solidFill>
              </a:rPr>
              <a:t>oxygen is inserted between a carbonyl carbon and neighboring </a:t>
            </a:r>
            <a:r>
              <a:rPr lang="en-US" dirty="0" smtClean="0">
                <a:solidFill>
                  <a:srgbClr val="0000CC"/>
                </a:solidFill>
              </a:rPr>
              <a:t>group. </a:t>
            </a:r>
            <a:r>
              <a:rPr lang="en-US" i="1" dirty="0">
                <a:solidFill>
                  <a:srgbClr val="500000"/>
                </a:solidFill>
              </a:rPr>
              <a:t>If the carbonyl is asymmetrical, use the following chart to determine which group migrates most readily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3249" y="2590800"/>
            <a:ext cx="8798351" cy="4114800"/>
            <a:chOff x="193249" y="2667000"/>
            <a:chExt cx="8798351" cy="4114800"/>
          </a:xfrm>
        </p:grpSpPr>
        <p:pic>
          <p:nvPicPr>
            <p:cNvPr id="5" name="Picture 8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93249" y="4343400"/>
              <a:ext cx="8798351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91481"/>
                </p:ext>
              </p:extLst>
            </p:nvPr>
          </p:nvGraphicFramePr>
          <p:xfrm>
            <a:off x="381000" y="2667000"/>
            <a:ext cx="8501224" cy="15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36" name="CS ChemDraw Drawing" r:id="rId4" imgW="7810163" imgH="1400243" progId="ChemDraw.Document.6.0">
                    <p:embed/>
                  </p:oleObj>
                </mc:Choice>
                <mc:Fallback>
                  <p:oleObj name="CS ChemDraw Drawing" r:id="rId4" imgW="7810163" imgH="1400243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1000" y="2667000"/>
                          <a:ext cx="8501224" cy="152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752786" y="2134041"/>
            <a:ext cx="3638429" cy="35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248400" y="773668"/>
            <a:ext cx="23622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20.40  P.969</a:t>
            </a:r>
          </a:p>
        </p:txBody>
      </p:sp>
    </p:spTree>
    <p:extLst>
      <p:ext uri="{BB962C8B-B14F-4D97-AF65-F5344CB8AC3E}">
        <p14:creationId xmlns:p14="http://schemas.microsoft.com/office/powerpoint/2010/main" val="27810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304800" y="204788"/>
            <a:ext cx="8610600" cy="104644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KETONES AND ALDEHYDES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00CC"/>
              </a:solidFill>
            </a:endParaRPr>
          </a:p>
          <a:p>
            <a:pPr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Predict </a:t>
            </a:r>
            <a:r>
              <a:rPr lang="en-US" dirty="0">
                <a:solidFill>
                  <a:srgbClr val="0000CC"/>
                </a:solidFill>
              </a:rPr>
              <a:t>the major product (s) you would expect from the following reactions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6096000"/>
            <a:ext cx="39624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20.41, 20.42 P. 935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20.50 to 20.75 P. 979 to 981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865641"/>
              </p:ext>
            </p:extLst>
          </p:nvPr>
        </p:nvGraphicFramePr>
        <p:xfrm>
          <a:off x="211138" y="1243012"/>
          <a:ext cx="8723312" cy="47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CS ChemDraw Drawing" r:id="rId3" imgW="8722944" imgH="4776011" progId="ChemDraw.Document.6.0">
                  <p:embed/>
                </p:oleObj>
              </mc:Choice>
              <mc:Fallback>
                <p:oleObj name="CS ChemDraw Drawing" r:id="rId3" imgW="8722944" imgH="477601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138" y="1243012"/>
                        <a:ext cx="8723312" cy="477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73866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ALDEHYDES AND KETONES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algn="just"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8200" y="609600"/>
            <a:ext cx="7162800" cy="1657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19102" y="2286000"/>
            <a:ext cx="4381498" cy="175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28600" y="4197965"/>
            <a:ext cx="86106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  <a:cs typeface="Tahoma" pitchFamily="34" charset="0"/>
              </a:rPr>
              <a:t>Artificial Butter Flavoring and Certain Components, </a:t>
            </a:r>
            <a:r>
              <a:rPr lang="en-US" sz="2000" b="1" dirty="0" err="1">
                <a:solidFill>
                  <a:srgbClr val="003300"/>
                </a:solidFill>
                <a:cs typeface="Tahoma" pitchFamily="34" charset="0"/>
              </a:rPr>
              <a:t>Diacetyl</a:t>
            </a:r>
            <a:r>
              <a:rPr lang="en-US" sz="2000" b="1" dirty="0">
                <a:solidFill>
                  <a:srgbClr val="003300"/>
                </a:solidFill>
                <a:cs typeface="Tahoma" pitchFamily="34" charset="0"/>
              </a:rPr>
              <a:t> and Acetoin</a:t>
            </a:r>
            <a:endParaRPr lang="en-US" sz="2000" dirty="0">
              <a:solidFill>
                <a:srgbClr val="003300"/>
              </a:solidFill>
              <a:cs typeface="Tahoma" pitchFamily="34" charset="0"/>
            </a:endParaRPr>
          </a:p>
          <a:p>
            <a:pPr algn="just">
              <a:spcBef>
                <a:spcPct val="50000"/>
              </a:spcBef>
              <a:defRPr/>
            </a:pPr>
            <a:endParaRPr lang="en-US" sz="1000" dirty="0">
              <a:solidFill>
                <a:srgbClr val="0000CC"/>
              </a:solidFill>
              <a:cs typeface="Tahoma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srgbClr val="006600"/>
                </a:solidFill>
              </a:rPr>
              <a:t>Bronchiolitis obliterans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also called </a:t>
            </a:r>
            <a:r>
              <a:rPr lang="en-US" b="1" dirty="0" err="1">
                <a:solidFill>
                  <a:srgbClr val="006600"/>
                </a:solidFill>
              </a:rPr>
              <a:t>obliterative</a:t>
            </a:r>
            <a:r>
              <a:rPr lang="en-US" b="1" dirty="0">
                <a:solidFill>
                  <a:srgbClr val="006600"/>
                </a:solidFill>
              </a:rPr>
              <a:t> bronchiolitis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or </a:t>
            </a:r>
            <a:r>
              <a:rPr lang="en-US" b="1" dirty="0">
                <a:solidFill>
                  <a:srgbClr val="006600"/>
                </a:solidFill>
              </a:rPr>
              <a:t>constrictive bronchiolitis</a:t>
            </a:r>
            <a:r>
              <a:rPr lang="en-US" dirty="0">
                <a:solidFill>
                  <a:srgbClr val="006600"/>
                </a:solidFill>
              </a:rPr>
              <a:t> (</a:t>
            </a:r>
            <a:r>
              <a:rPr lang="en-US" b="1" dirty="0">
                <a:solidFill>
                  <a:srgbClr val="006600"/>
                </a:solidFill>
              </a:rPr>
              <a:t>or </a:t>
            </a:r>
            <a:r>
              <a:rPr lang="en-US" b="1" dirty="0">
                <a:solidFill>
                  <a:srgbClr val="006600"/>
                </a:solidFill>
                <a:cs typeface="Tahoma" pitchFamily="34" charset="0"/>
              </a:rPr>
              <a:t>popcorn lung</a:t>
            </a:r>
            <a:r>
              <a:rPr lang="en-US" dirty="0">
                <a:solidFill>
                  <a:srgbClr val="006600"/>
                </a:solidFill>
                <a:cs typeface="Tahoma" pitchFamily="34" charset="0"/>
              </a:rPr>
              <a:t>) </a:t>
            </a:r>
            <a:r>
              <a:rPr lang="en-US" dirty="0">
                <a:solidFill>
                  <a:srgbClr val="0000CC"/>
                </a:solidFill>
              </a:rPr>
              <a:t>is a rare and life-threatening form of non-reversible obstructive lung disease in which the bronchioles (small airway branches) are compressed and narrowed by fibrosis (scar tissue) and/or inflammation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pPr algn="just">
              <a:defRPr/>
            </a:pPr>
            <a:endParaRPr lang="en-US" sz="1100" i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i="1" dirty="0" smtClean="0">
                <a:solidFill>
                  <a:srgbClr val="500000"/>
                </a:solidFill>
                <a:cs typeface="Tahoma" pitchFamily="34" charset="0"/>
              </a:rPr>
              <a:t>The compound is thought to react with N-</a:t>
            </a:r>
            <a:r>
              <a:rPr lang="el-GR" b="1" i="1" dirty="0" smtClean="0">
                <a:solidFill>
                  <a:srgbClr val="500000"/>
                </a:solidFill>
                <a:cs typeface="Tahoma" pitchFamily="34" charset="0"/>
              </a:rPr>
              <a:t>α</a:t>
            </a:r>
            <a:r>
              <a:rPr lang="en-US" b="1" i="1" dirty="0" smtClean="0">
                <a:solidFill>
                  <a:srgbClr val="500000"/>
                </a:solidFill>
                <a:cs typeface="Tahoma" pitchFamily="34" charset="0"/>
              </a:rPr>
              <a:t>-acetyl-L-arginine to produce </a:t>
            </a:r>
            <a:r>
              <a:rPr lang="en-US" b="1" i="1" dirty="0" err="1" smtClean="0">
                <a:solidFill>
                  <a:srgbClr val="500000"/>
                </a:solidFill>
                <a:cs typeface="Tahoma" pitchFamily="34" charset="0"/>
              </a:rPr>
              <a:t>diacetyyl</a:t>
            </a:r>
            <a:r>
              <a:rPr lang="en-US" b="1" i="1" dirty="0" smtClean="0">
                <a:solidFill>
                  <a:srgbClr val="500000"/>
                </a:solidFill>
                <a:cs typeface="Tahoma" pitchFamily="34" charset="0"/>
              </a:rPr>
              <a:t>-arginine adducts.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912894"/>
              </p:ext>
            </p:extLst>
          </p:nvPr>
        </p:nvGraphicFramePr>
        <p:xfrm>
          <a:off x="4876800" y="2514600"/>
          <a:ext cx="4086225" cy="1536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2" name="CS ChemDraw Drawing" r:id="rId5" imgW="5991882" imgH="2251974" progId="ChemDraw.Document.6.0">
                  <p:embed/>
                </p:oleObj>
              </mc:Choice>
              <mc:Fallback>
                <p:oleObj name="CS ChemDraw Drawing" r:id="rId5" imgW="5991882" imgH="2251974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514600"/>
                        <a:ext cx="4086225" cy="1536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83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04800" y="76200"/>
            <a:ext cx="8610600" cy="222368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ALDEHYDES AND KETONES</a:t>
            </a:r>
          </a:p>
          <a:p>
            <a:pPr algn="ctr">
              <a:spcBef>
                <a:spcPct val="50000"/>
              </a:spcBef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Acetone and methyl ethyl ketone are important solvents.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1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Formaldehyde used in polymers like Bakelite</a:t>
            </a:r>
            <a:r>
              <a:rPr lang="en-US" b="1" dirty="0">
                <a:solidFill>
                  <a:srgbClr val="500000"/>
                </a:solidFill>
                <a:sym typeface="Symbol" pitchFamily="18" charset="2"/>
              </a:rPr>
              <a:t>. (thermosetting phenol formaldehyde resin </a:t>
            </a:r>
            <a:r>
              <a:rPr lang="en-US" b="1" dirty="0" err="1">
                <a:solidFill>
                  <a:srgbClr val="500000"/>
                </a:solidFill>
                <a:sym typeface="Symbol" pitchFamily="18" charset="2"/>
              </a:rPr>
              <a:t>polyoxybenzylmethylenglycolanhydride</a:t>
            </a:r>
            <a:r>
              <a:rPr lang="en-US" b="1" dirty="0">
                <a:solidFill>
                  <a:srgbClr val="500000"/>
                </a:solidFill>
                <a:sym typeface="Symbol" pitchFamily="18" charset="2"/>
              </a:rPr>
              <a:t>)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100" b="1" dirty="0">
              <a:solidFill>
                <a:srgbClr val="500000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  <a:sym typeface="Symbol" pitchFamily="18" charset="2"/>
              </a:rPr>
              <a:t>Flavorings and additives like vanilla, cinnamon, artificial butter</a:t>
            </a:r>
          </a:p>
        </p:txBody>
      </p:sp>
      <p:pic>
        <p:nvPicPr>
          <p:cNvPr id="26627" name="Picture 8" descr="18_T04"/>
          <p:cNvPicPr>
            <a:picLocks noChangeAspect="1" noChangeArrowheads="1"/>
          </p:cNvPicPr>
          <p:nvPr/>
        </p:nvPicPr>
        <p:blipFill rotWithShape="1">
          <a:blip r:embed="rId2" cstate="print"/>
          <a:srcRect t="5458" b="4281"/>
          <a:stretch/>
        </p:blipFill>
        <p:spPr bwMode="auto">
          <a:xfrm>
            <a:off x="533400" y="2385498"/>
            <a:ext cx="7924800" cy="4320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526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261610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NOMENCLATURE OF KETONES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IUPAC Names for Ketones</a:t>
            </a:r>
          </a:p>
          <a:p>
            <a:pPr algn="just" eaLnBrk="0" hangingPunct="0">
              <a:defRPr/>
            </a:pPr>
            <a:endParaRPr lang="en-US" sz="1400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2000" b="1" i="1" dirty="0">
                <a:solidFill>
                  <a:srgbClr val="500000"/>
                </a:solidFill>
              </a:rPr>
              <a:t>Replace -e with -one.  Indicate the position of the carbonyl with a number.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400" b="1" i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2000" b="1" i="1" dirty="0">
                <a:solidFill>
                  <a:srgbClr val="500000"/>
                </a:solidFill>
              </a:rPr>
              <a:t>Number the chain so that carbonyl carbon has the lowest number.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sz="1400" b="1" i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2000" b="1" i="1" dirty="0">
                <a:solidFill>
                  <a:srgbClr val="500000"/>
                </a:solidFill>
              </a:rPr>
              <a:t>For cyclic ketones the carbonyl carbon is assigned the number 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1000" y="2815979"/>
            <a:ext cx="8536353" cy="3813421"/>
            <a:chOff x="381000" y="2815979"/>
            <a:chExt cx="8536353" cy="3813421"/>
          </a:xfrm>
        </p:grpSpPr>
        <p:pic>
          <p:nvPicPr>
            <p:cNvPr id="4" name="Picture 9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457200" y="2815979"/>
              <a:ext cx="3537028" cy="1243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10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4191000" y="2818156"/>
              <a:ext cx="4538254" cy="129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6035" t="39848" r="4310" b="6445"/>
            <a:stretch/>
          </p:blipFill>
          <p:spPr bwMode="auto">
            <a:xfrm>
              <a:off x="381000" y="4240655"/>
              <a:ext cx="8536353" cy="2388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7010400" y="2815979"/>
              <a:ext cx="1676400" cy="689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763000" cy="489364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NOMENCLATURE OF KETONES</a:t>
            </a:r>
          </a:p>
          <a:p>
            <a:pPr eaLnBrk="0" hangingPunct="0">
              <a:defRPr/>
            </a:pPr>
            <a:endParaRPr lang="en-US" sz="11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Common Names for Ketones</a:t>
            </a:r>
          </a:p>
          <a:p>
            <a:pPr>
              <a:defRPr/>
            </a:pPr>
            <a:endParaRPr lang="en-US" sz="12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Named as alkyl attachments to -C=O. Using Greek letters instead of numbers to indicate the position of a substituent on the principal chain.</a:t>
            </a:r>
          </a:p>
          <a:p>
            <a:pPr>
              <a:defRPr/>
            </a:pPr>
            <a:endParaRPr lang="en-US" dirty="0">
              <a:solidFill>
                <a:srgbClr val="FF0066"/>
              </a:solidFill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Historical Common Names</a:t>
            </a:r>
            <a:endParaRPr lang="en-US" sz="2000" dirty="0">
              <a:solidFill>
                <a:srgbClr val="0033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0306" y="1870486"/>
            <a:ext cx="8391996" cy="4800599"/>
            <a:chOff x="381000" y="1752601"/>
            <a:chExt cx="8391996" cy="4800599"/>
          </a:xfrm>
        </p:grpSpPr>
        <p:pic>
          <p:nvPicPr>
            <p:cNvPr id="2052" name="Picture 15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9064"/>
            <a:stretch/>
          </p:blipFill>
          <p:spPr bwMode="auto">
            <a:xfrm>
              <a:off x="457200" y="1752601"/>
              <a:ext cx="8258208" cy="2518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9977644"/>
                </p:ext>
              </p:extLst>
            </p:nvPr>
          </p:nvGraphicFramePr>
          <p:xfrm>
            <a:off x="381000" y="4829175"/>
            <a:ext cx="8391996" cy="172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6" name="CS ChemDraw Drawing" r:id="rId4" imgW="7649941" imgH="1570843" progId="ChemDraw.Document.6.0">
                    <p:embed/>
                  </p:oleObj>
                </mc:Choice>
                <mc:Fallback>
                  <p:oleObj name="CS ChemDraw Drawing" r:id="rId4" imgW="7649941" imgH="1570843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1000" y="4829175"/>
                          <a:ext cx="8391996" cy="1724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228600" y="76200"/>
            <a:ext cx="8610600" cy="30162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NOMENCLATURE OF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ALDEHYDES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Naming Aldehydes</a:t>
            </a:r>
          </a:p>
          <a:p>
            <a:pPr>
              <a:defRPr/>
            </a:pPr>
            <a:endParaRPr lang="en-US" sz="1600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IUPAC:  Replace -e with -al.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sz="800" b="1" i="1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The aldehyde carbon is number 1.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sz="800" b="1" i="1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If -CHO is attached to a ring, use the suffix –</a:t>
            </a:r>
            <a:r>
              <a:rPr lang="en-US" b="1" i="1" dirty="0" err="1">
                <a:solidFill>
                  <a:srgbClr val="500000"/>
                </a:solidFill>
              </a:rPr>
              <a:t>carbaldehyde</a:t>
            </a:r>
            <a:endParaRPr lang="en-US" b="1" i="1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sz="800" i="1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Aldehyde priority is higher than ketone</a:t>
            </a:r>
          </a:p>
          <a:p>
            <a:pPr>
              <a:defRPr/>
            </a:pPr>
            <a:endParaRPr lang="en-US" sz="1600" i="1" dirty="0">
              <a:solidFill>
                <a:srgbClr val="D60093"/>
              </a:solidFill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609600"/>
            <a:ext cx="4956284" cy="1444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3"/>
          <a:srcRect t="18941" r="54354"/>
          <a:stretch/>
        </p:blipFill>
        <p:spPr bwMode="auto">
          <a:xfrm>
            <a:off x="5486400" y="2383364"/>
            <a:ext cx="3124200" cy="142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228600" y="3847577"/>
            <a:ext cx="8763000" cy="2858023"/>
            <a:chOff x="228600" y="3847577"/>
            <a:chExt cx="8763000" cy="2858023"/>
          </a:xfrm>
        </p:grpSpPr>
        <p:pic>
          <p:nvPicPr>
            <p:cNvPr id="17410" name="Picture 4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8706"/>
            <a:stretch/>
          </p:blipFill>
          <p:spPr bwMode="auto">
            <a:xfrm>
              <a:off x="228600" y="3847577"/>
              <a:ext cx="8763000" cy="2858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1"/>
            <p:cNvSpPr/>
            <p:nvPr/>
          </p:nvSpPr>
          <p:spPr>
            <a:xfrm>
              <a:off x="685800" y="6172200"/>
              <a:ext cx="990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2044</Words>
  <Application>Microsoft Office PowerPoint</Application>
  <PresentationFormat>On-screen Show (4:3)</PresentationFormat>
  <Paragraphs>512</Paragraphs>
  <Slides>47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Arial Black</vt:lpstr>
      <vt:lpstr>Calibri</vt:lpstr>
      <vt:lpstr>Symbol</vt:lpstr>
      <vt:lpstr>Tahoma</vt:lpstr>
      <vt:lpstr>Times New Roman</vt:lpstr>
      <vt:lpstr>Wingdings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Southeastern Louisiana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Jean Fotie</cp:lastModifiedBy>
  <cp:revision>120</cp:revision>
  <dcterms:created xsi:type="dcterms:W3CDTF">2012-08-08T01:58:41Z</dcterms:created>
  <dcterms:modified xsi:type="dcterms:W3CDTF">2017-12-22T19:58:54Z</dcterms:modified>
</cp:coreProperties>
</file>